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9"/>
  </p:notesMasterIdLst>
  <p:sldIdLst>
    <p:sldId id="287" r:id="rId2"/>
    <p:sldId id="270" r:id="rId3"/>
    <p:sldId id="256" r:id="rId4"/>
    <p:sldId id="257" r:id="rId5"/>
    <p:sldId id="258" r:id="rId6"/>
    <p:sldId id="259" r:id="rId7"/>
    <p:sldId id="260" r:id="rId8"/>
    <p:sldId id="271" r:id="rId9"/>
    <p:sldId id="261" r:id="rId10"/>
    <p:sldId id="264" r:id="rId11"/>
    <p:sldId id="302" r:id="rId12"/>
    <p:sldId id="265" r:id="rId13"/>
    <p:sldId id="310" r:id="rId14"/>
    <p:sldId id="286" r:id="rId15"/>
    <p:sldId id="309" r:id="rId16"/>
    <p:sldId id="266" r:id="rId17"/>
    <p:sldId id="263"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301" r:id="rId31"/>
    <p:sldId id="303" r:id="rId32"/>
    <p:sldId id="304" r:id="rId33"/>
    <p:sldId id="305" r:id="rId34"/>
    <p:sldId id="306" r:id="rId35"/>
    <p:sldId id="288" r:id="rId36"/>
    <p:sldId id="295" r:id="rId37"/>
    <p:sldId id="294" r:id="rId38"/>
    <p:sldId id="293" r:id="rId39"/>
    <p:sldId id="292" r:id="rId40"/>
    <p:sldId id="291" r:id="rId41"/>
    <p:sldId id="290" r:id="rId42"/>
    <p:sldId id="289" r:id="rId43"/>
    <p:sldId id="296" r:id="rId44"/>
    <p:sldId id="311" r:id="rId45"/>
    <p:sldId id="308" r:id="rId46"/>
    <p:sldId id="297" r:id="rId47"/>
    <p:sldId id="298" r:id="rId48"/>
    <p:sldId id="299" r:id="rId49"/>
    <p:sldId id="314" r:id="rId50"/>
    <p:sldId id="300" r:id="rId51"/>
    <p:sldId id="312" r:id="rId52"/>
    <p:sldId id="313" r:id="rId53"/>
    <p:sldId id="307" r:id="rId54"/>
    <p:sldId id="275" r:id="rId55"/>
    <p:sldId id="315" r:id="rId56"/>
    <p:sldId id="316" r:id="rId57"/>
    <p:sldId id="26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varScale="1">
        <p:scale>
          <a:sx n="70" d="100"/>
          <a:sy n="70" d="100"/>
        </p:scale>
        <p:origin x="-53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B95BE-5B20-4E90-A2F8-4378855D7048}" type="datetimeFigureOut">
              <a:rPr lang="en-US" smtClean="0"/>
              <a:pPr/>
              <a:t>5/2/2013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4392-5B56-4B9B-A14F-51697B211D9B}" type="slidenum">
              <a:rPr lang="en-US" smtClean="0"/>
              <a:pPr/>
              <a:t>‹#›</a:t>
            </a:fld>
            <a:endParaRPr lang="en-US"/>
          </a:p>
        </p:txBody>
      </p:sp>
    </p:spTree>
    <p:extLst>
      <p:ext uri="{BB962C8B-B14F-4D97-AF65-F5344CB8AC3E}">
        <p14:creationId xmlns:p14="http://schemas.microsoft.com/office/powerpoint/2010/main" val="4119420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the letter part</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1</a:t>
            </a:fld>
            <a:endParaRPr lang="en-US"/>
          </a:p>
        </p:txBody>
      </p:sp>
    </p:spTree>
    <p:extLst>
      <p:ext uri="{BB962C8B-B14F-4D97-AF65-F5344CB8AC3E}">
        <p14:creationId xmlns:p14="http://schemas.microsoft.com/office/powerpoint/2010/main" val="715900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Really – if municipal gov’t were abolished in PA only the weather</a:t>
            </a:r>
            <a:r>
              <a:rPr lang="en-US" baseline="0" dirty="0" smtClean="0"/>
              <a:t> would keep new business out.</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24</a:t>
            </a:fld>
            <a:endParaRPr lang="en-US"/>
          </a:p>
        </p:txBody>
      </p:sp>
    </p:spTree>
    <p:extLst>
      <p:ext uri="{BB962C8B-B14F-4D97-AF65-F5344CB8AC3E}">
        <p14:creationId xmlns:p14="http://schemas.microsoft.com/office/powerpoint/2010/main" val="2311506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a:t>
            </a:r>
            <a:r>
              <a:rPr lang="en-US" baseline="0" dirty="0" smtClean="0"/>
              <a:t> Assembly joke.</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44</a:t>
            </a:fld>
            <a:endParaRPr lang="en-US"/>
          </a:p>
        </p:txBody>
      </p:sp>
    </p:spTree>
    <p:extLst>
      <p:ext uri="{BB962C8B-B14F-4D97-AF65-F5344CB8AC3E}">
        <p14:creationId xmlns:p14="http://schemas.microsoft.com/office/powerpoint/2010/main" val="2566389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PC is not required to review and comment</a:t>
            </a:r>
            <a:r>
              <a:rPr lang="en-US" baseline="0" dirty="0" smtClean="0"/>
              <a:t> but if it chooses to do so then must do it within the 45 days.</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50</a:t>
            </a:fld>
            <a:endParaRPr lang="en-US"/>
          </a:p>
        </p:txBody>
      </p:sp>
    </p:spTree>
    <p:extLst>
      <p:ext uri="{BB962C8B-B14F-4D97-AF65-F5344CB8AC3E}">
        <p14:creationId xmlns:p14="http://schemas.microsoft.com/office/powerpoint/2010/main" val="2825390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first consider that municipalities are not</a:t>
            </a:r>
            <a:r>
              <a:rPr lang="en-US" baseline="0" dirty="0" smtClean="0"/>
              <a:t> entities with limitless power.</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53</a:t>
            </a:fld>
            <a:endParaRPr lang="en-US"/>
          </a:p>
        </p:txBody>
      </p:sp>
    </p:spTree>
    <p:extLst>
      <p:ext uri="{BB962C8B-B14F-4D97-AF65-F5344CB8AC3E}">
        <p14:creationId xmlns:p14="http://schemas.microsoft.com/office/powerpoint/2010/main" val="2689100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57</a:t>
            </a:fld>
            <a:endParaRPr lang="en-US"/>
          </a:p>
        </p:txBody>
      </p:sp>
    </p:spTree>
    <p:extLst>
      <p:ext uri="{BB962C8B-B14F-4D97-AF65-F5344CB8AC3E}">
        <p14:creationId xmlns:p14="http://schemas.microsoft.com/office/powerpoint/2010/main" val="1053042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frequently joke that my practice is at the intersection of law and politics.</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many people who hear me say that think that I am disparaging the system in which we do municipal law.</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at all– I enjoy what I do – however even if a Mummer’s</a:t>
            </a:r>
            <a:r>
              <a:rPr lang="en-US" baseline="0" dirty="0" smtClean="0"/>
              <a:t> Parade is way more fun than a traffic jam it is still an impediment to progress.</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tell my developer clients they</a:t>
            </a:r>
            <a:r>
              <a:rPr lang="en-US" baseline="0" dirty="0" smtClean="0"/>
              <a:t> can make us to comply with the law or to apply common sense but they can’t make us do both. And of course the law is really nothing but common sense as amended by the legislature.</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8</a:t>
            </a:fld>
            <a:endParaRPr lang="en-US"/>
          </a:p>
        </p:txBody>
      </p:sp>
    </p:spTree>
    <p:extLst>
      <p:ext uri="{BB962C8B-B14F-4D97-AF65-F5344CB8AC3E}">
        <p14:creationId xmlns:p14="http://schemas.microsoft.com/office/powerpoint/2010/main" val="4282481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Developing a comprehensive plan is more</a:t>
            </a:r>
            <a:r>
              <a:rPr lang="en-US" baseline="0" dirty="0" smtClean="0"/>
              <a:t> than deciding what goes where – it can be the creation of a vision for the future of a municipality.</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10</a:t>
            </a:fld>
            <a:endParaRPr lang="en-US"/>
          </a:p>
        </p:txBody>
      </p:sp>
    </p:spTree>
    <p:extLst>
      <p:ext uri="{BB962C8B-B14F-4D97-AF65-F5344CB8AC3E}">
        <p14:creationId xmlns:p14="http://schemas.microsoft.com/office/powerpoint/2010/main" val="4041571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first consider that municipalities are not</a:t>
            </a:r>
            <a:r>
              <a:rPr lang="en-US" baseline="0" dirty="0" smtClean="0"/>
              <a:t> entities with limitless power.</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14</a:t>
            </a:fld>
            <a:endParaRPr lang="en-US"/>
          </a:p>
        </p:txBody>
      </p:sp>
    </p:spTree>
    <p:extLst>
      <p:ext uri="{BB962C8B-B14F-4D97-AF65-F5344CB8AC3E}">
        <p14:creationId xmlns:p14="http://schemas.microsoft.com/office/powerpoint/2010/main" val="2689100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Kind of like the</a:t>
            </a:r>
            <a:r>
              <a:rPr lang="en-US" baseline="0" dirty="0" smtClean="0"/>
              <a:t> story A Christmas Carol – you must distinctly understand that Marley is dead or else nothing wonderful comes of the story!</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15</a:t>
            </a:fld>
            <a:endParaRPr lang="en-US"/>
          </a:p>
        </p:txBody>
      </p:sp>
    </p:spTree>
    <p:extLst>
      <p:ext uri="{BB962C8B-B14F-4D97-AF65-F5344CB8AC3E}">
        <p14:creationId xmlns:p14="http://schemas.microsoft.com/office/powerpoint/2010/main" val="2018155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you ever read thru this section</a:t>
            </a:r>
            <a:r>
              <a:rPr lang="en-US" baseline="0" dirty="0" smtClean="0"/>
              <a:t> – it’s sort of like the </a:t>
            </a:r>
            <a:r>
              <a:rPr lang="en-US" baseline="0" dirty="0" err="1" smtClean="0"/>
              <a:t>begats</a:t>
            </a:r>
            <a:r>
              <a:rPr lang="en-US" baseline="0" dirty="0" smtClean="0"/>
              <a:t> in Matthew’s gospel – Abraham begat Isaac, Isaac begat Jacob… once attended a retreat where that was the text and there are things imbedded in it that surprise – thee same here.</a:t>
            </a:r>
            <a:endParaRPr lang="en-US" dirty="0"/>
          </a:p>
        </p:txBody>
      </p:sp>
      <p:sp>
        <p:nvSpPr>
          <p:cNvPr id="4" name="Slide Number Placeholder 3"/>
          <p:cNvSpPr>
            <a:spLocks noGrp="1"/>
          </p:cNvSpPr>
          <p:nvPr>
            <p:ph type="sldNum" sz="quarter" idx="10"/>
          </p:nvPr>
        </p:nvSpPr>
        <p:spPr/>
        <p:txBody>
          <a:bodyPr/>
          <a:lstStyle/>
          <a:p>
            <a:fld id="{F5844392-5B56-4B9B-A14F-51697B211D9B}" type="slidenum">
              <a:rPr lang="en-US" smtClean="0"/>
              <a:pPr/>
              <a:t>17</a:t>
            </a:fld>
            <a:endParaRPr lang="en-US"/>
          </a:p>
        </p:txBody>
      </p:sp>
    </p:spTree>
    <p:extLst>
      <p:ext uri="{BB962C8B-B14F-4D97-AF65-F5344CB8AC3E}">
        <p14:creationId xmlns:p14="http://schemas.microsoft.com/office/powerpoint/2010/main" val="54982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5/2/2013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Meeting the Letter and Spirit of the Law: Legal Components of Comprehensive Plans</a:t>
            </a:r>
            <a:endParaRPr lang="en-US" sz="4400" dirty="0"/>
          </a:p>
        </p:txBody>
      </p:sp>
    </p:spTree>
    <p:extLst>
      <p:ext uri="{BB962C8B-B14F-4D97-AF65-F5344CB8AC3E}">
        <p14:creationId xmlns:p14="http://schemas.microsoft.com/office/powerpoint/2010/main" val="4111938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6000" dirty="0" smtClean="0"/>
              <a:t>  </a:t>
            </a:r>
            <a:r>
              <a:rPr lang="en-US" sz="3600" dirty="0" smtClean="0"/>
              <a:t>Comprehensive Planning is most certainly a political act. </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37160" indent="0">
              <a:buNone/>
            </a:pPr>
            <a:r>
              <a:rPr lang="en-US" sz="3600" dirty="0" smtClean="0"/>
              <a:t>And the implementation even more so with the adoption of ordinances, and the review of plans and the consideration of amendments.</a:t>
            </a:r>
            <a:endParaRPr lang="en-US" sz="3600" dirty="0"/>
          </a:p>
        </p:txBody>
      </p:sp>
    </p:spTree>
    <p:extLst>
      <p:ext uri="{BB962C8B-B14F-4D97-AF65-F5344CB8AC3E}">
        <p14:creationId xmlns:p14="http://schemas.microsoft.com/office/powerpoint/2010/main" val="156448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5400" dirty="0" smtClean="0"/>
              <a:t>  But there are requirements of the law that apply to comprehensive planning.</a:t>
            </a:r>
            <a:endParaRPr lang="en-US" sz="5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A couple of things to keep in mind.</a:t>
            </a:r>
            <a:endParaRPr lang="en-US" sz="3600" dirty="0"/>
          </a:p>
        </p:txBody>
      </p:sp>
    </p:spTree>
    <p:extLst>
      <p:ext uri="{BB962C8B-B14F-4D97-AF65-F5344CB8AC3E}">
        <p14:creationId xmlns:p14="http://schemas.microsoft.com/office/powerpoint/2010/main" val="96412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Fross</a:t>
            </a:r>
            <a:r>
              <a:rPr lang="en-US" b="1" dirty="0"/>
              <a:t> v. County of Allegheny, 610 Pa. 421, 20 A.3d 1193 (2011) </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Pennsylvania </a:t>
            </a:r>
            <a:r>
              <a:rPr lang="en-US" sz="3600" dirty="0"/>
              <a:t>[municipalities] are creations of the state with no powers of their own, except those powers expressly granted to them by the Constitution of the Commonwealth or by the General Assembly, and other authority implicitly necessary to carry into effect those express powers.</a:t>
            </a:r>
          </a:p>
        </p:txBody>
      </p:sp>
    </p:spTree>
    <p:extLst>
      <p:ext uri="{BB962C8B-B14F-4D97-AF65-F5344CB8AC3E}">
        <p14:creationId xmlns:p14="http://schemas.microsoft.com/office/powerpoint/2010/main" val="847059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The governing body is not bound by the comprehensive plan.</a:t>
            </a:r>
            <a:endParaRPr lang="en-US" sz="3600" dirty="0"/>
          </a:p>
        </p:txBody>
      </p:sp>
    </p:spTree>
    <p:extLst>
      <p:ext uri="{BB962C8B-B14F-4D97-AF65-F5344CB8AC3E}">
        <p14:creationId xmlns:p14="http://schemas.microsoft.com/office/powerpoint/2010/main" val="192110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dirty="0" smtClean="0"/>
              <a:t>  These </a:t>
            </a:r>
            <a:r>
              <a:rPr lang="en-US" sz="4800" smtClean="0"/>
              <a:t>legal requirements </a:t>
            </a:r>
            <a:r>
              <a:rPr lang="en-US" sz="4800" dirty="0" smtClean="0"/>
              <a:t>are found in the PA.M.P.C. and the case law that interprets and applies to the MPC.</a:t>
            </a:r>
            <a:endParaRPr lang="en-US" sz="4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 Municipalities Planning Code Section 105</a:t>
            </a:r>
            <a:endParaRPr lang="en-US" dirty="0"/>
          </a:p>
        </p:txBody>
      </p:sp>
      <p:sp>
        <p:nvSpPr>
          <p:cNvPr id="3" name="Content Placeholder 2"/>
          <p:cNvSpPr>
            <a:spLocks noGrp="1"/>
          </p:cNvSpPr>
          <p:nvPr>
            <p:ph idx="1"/>
          </p:nvPr>
        </p:nvSpPr>
        <p:spPr/>
        <p:txBody>
          <a:bodyPr>
            <a:noAutofit/>
          </a:bodyPr>
          <a:lstStyle/>
          <a:p>
            <a:pPr>
              <a:buNone/>
            </a:pPr>
            <a:r>
              <a:rPr lang="en-US" sz="4800" dirty="0" smtClean="0"/>
              <a:t>  It is the intent, purpose and scope of this act to protect and promote safety, health and morals; </a:t>
            </a:r>
            <a:endParaRPr lang="en-US"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accomplish coordinated development;</a:t>
            </a:r>
            <a:endParaRPr lang="en-US" sz="3600" dirty="0"/>
          </a:p>
        </p:txBody>
      </p:sp>
    </p:spTree>
    <p:extLst>
      <p:ext uri="{BB962C8B-B14F-4D97-AF65-F5344CB8AC3E}">
        <p14:creationId xmlns:p14="http://schemas.microsoft.com/office/powerpoint/2010/main" val="3891311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provide for the general welfare by guiding and protecting amenity, convenience, future governmental, economic, practical, and social and cultural facilities, development and growth, as well as the improvement of governmental processes and functions; </a:t>
            </a:r>
            <a:endParaRPr lang="en-US" sz="3600" dirty="0"/>
          </a:p>
        </p:txBody>
      </p:sp>
    </p:spTree>
    <p:extLst>
      <p:ext uri="{BB962C8B-B14F-4D97-AF65-F5344CB8AC3E}">
        <p14:creationId xmlns:p14="http://schemas.microsoft.com/office/powerpoint/2010/main" val="2476067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4000" b="1" dirty="0" smtClean="0"/>
              <a:t>The Legal Connection Between Comprehensive Plans</a:t>
            </a:r>
            <a:r>
              <a:rPr lang="en-US" sz="4000" dirty="0" smtClean="0"/>
              <a:t> </a:t>
            </a:r>
            <a:r>
              <a:rPr lang="en-US" sz="4000" b="1" dirty="0" smtClean="0"/>
              <a:t>and the Pennsylvania Municipalities Planning Code</a:t>
            </a:r>
            <a:endParaRPr lang="en-US" sz="40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guide uses of land and structures, type and location of streets, public grounds and other facilities;</a:t>
            </a:r>
            <a:endParaRPr lang="en-US" sz="3600" dirty="0"/>
          </a:p>
        </p:txBody>
      </p:sp>
    </p:spTree>
    <p:extLst>
      <p:ext uri="{BB962C8B-B14F-4D97-AF65-F5344CB8AC3E}">
        <p14:creationId xmlns:p14="http://schemas.microsoft.com/office/powerpoint/2010/main" val="1924807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promote the conservation of energy through the use of planning practices and to promote the effective utilization of renewable resources;</a:t>
            </a:r>
            <a:endParaRPr lang="en-US" sz="3600" dirty="0"/>
          </a:p>
        </p:txBody>
      </p:sp>
    </p:spTree>
    <p:extLst>
      <p:ext uri="{BB962C8B-B14F-4D97-AF65-F5344CB8AC3E}">
        <p14:creationId xmlns:p14="http://schemas.microsoft.com/office/powerpoint/2010/main" val="163886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promote the preservation of this Commonwealth’s natural and historic resources and prime agricultural land;</a:t>
            </a:r>
            <a:endParaRPr lang="en-US" sz="3600" dirty="0"/>
          </a:p>
        </p:txBody>
      </p:sp>
    </p:spTree>
    <p:extLst>
      <p:ext uri="{BB962C8B-B14F-4D97-AF65-F5344CB8AC3E}">
        <p14:creationId xmlns:p14="http://schemas.microsoft.com/office/powerpoint/2010/main" val="4248459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encourage municipalities to adopt municipal or joint municipal comprehensive plans generally consistent with the county comprehensive plan;</a:t>
            </a:r>
            <a:endParaRPr lang="en-US" sz="3600" dirty="0"/>
          </a:p>
        </p:txBody>
      </p:sp>
    </p:spTree>
    <p:extLst>
      <p:ext uri="{BB962C8B-B14F-4D97-AF65-F5344CB8AC3E}">
        <p14:creationId xmlns:p14="http://schemas.microsoft.com/office/powerpoint/2010/main" val="1614060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promote small business development and foster a business-friendly environment in this Commonwealth;</a:t>
            </a:r>
            <a:endParaRPr lang="en-US" sz="3600" dirty="0"/>
          </a:p>
        </p:txBody>
      </p:sp>
    </p:spTree>
    <p:extLst>
      <p:ext uri="{BB962C8B-B14F-4D97-AF65-F5344CB8AC3E}">
        <p14:creationId xmlns:p14="http://schemas.microsoft.com/office/powerpoint/2010/main" val="679271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ensure that municipalities adopt zoning ordinances which are generally consistent with the municipality's comprehensive plan;</a:t>
            </a:r>
            <a:endParaRPr lang="en-US" sz="3600" dirty="0"/>
          </a:p>
        </p:txBody>
      </p:sp>
    </p:spTree>
    <p:extLst>
      <p:ext uri="{BB962C8B-B14F-4D97-AF65-F5344CB8AC3E}">
        <p14:creationId xmlns:p14="http://schemas.microsoft.com/office/powerpoint/2010/main" val="11400523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encourage the preservation of prime agricultural land and natural and historic resources through easements, transfer of development rights and rezoning;</a:t>
            </a:r>
            <a:endParaRPr lang="en-US" sz="3600" dirty="0"/>
          </a:p>
        </p:txBody>
      </p:sp>
    </p:spTree>
    <p:extLst>
      <p:ext uri="{BB962C8B-B14F-4D97-AF65-F5344CB8AC3E}">
        <p14:creationId xmlns:p14="http://schemas.microsoft.com/office/powerpoint/2010/main" val="3083464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dirty="0" smtClean="0"/>
              <a:t>To ensure that municipalities enact zoning ordinances that facilitate the present and future economic viability of existing agricultural operations in this Commonwealth and do not prevent or impede the owner or operator’s need to change or expand their operations in the future in order to remain viable;</a:t>
            </a:r>
            <a:endParaRPr lang="en-US" sz="3600" dirty="0"/>
          </a:p>
        </p:txBody>
      </p:sp>
    </p:spTree>
    <p:extLst>
      <p:ext uri="{BB962C8B-B14F-4D97-AF65-F5344CB8AC3E}">
        <p14:creationId xmlns:p14="http://schemas.microsoft.com/office/powerpoint/2010/main" val="2845957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To encourage the revitalization of established urban centers;</a:t>
            </a:r>
            <a:endParaRPr lang="en-US" sz="3600" dirty="0"/>
          </a:p>
        </p:txBody>
      </p:sp>
    </p:spTree>
    <p:extLst>
      <p:ext uri="{BB962C8B-B14F-4D97-AF65-F5344CB8AC3E}">
        <p14:creationId xmlns:p14="http://schemas.microsoft.com/office/powerpoint/2010/main" val="3252826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dirty="0" smtClean="0"/>
              <a:t>And to permit municipalities to minimize such problems as may presently exist or which may be foreseen and whenever the provisions of this act promote, encourage, require or authorize governing bodies to protect, preserve, or conserve open land, consisting of natural resources, forests and woodlands any action taken to protect, preserve or conserve such land shall not be for the purposes of precluding access for forestry.</a:t>
            </a:r>
            <a:endParaRPr lang="en-US" dirty="0"/>
          </a:p>
        </p:txBody>
      </p:sp>
    </p:spTree>
    <p:extLst>
      <p:ext uri="{BB962C8B-B14F-4D97-AF65-F5344CB8AC3E}">
        <p14:creationId xmlns:p14="http://schemas.microsoft.com/office/powerpoint/2010/main" val="3894999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Law and Politics of Land Use Law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Preparation of comprehensive plan Section 301</a:t>
            </a:r>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Subsection (a) The…plan, consisting of maps, charts and textual matter, shall include , but not be limited to, the following related basic elements.</a:t>
            </a:r>
            <a:endParaRPr lang="en-US" sz="3600" dirty="0"/>
          </a:p>
        </p:txBody>
      </p:sp>
    </p:spTree>
    <p:extLst>
      <p:ext uri="{BB962C8B-B14F-4D97-AF65-F5344CB8AC3E}">
        <p14:creationId xmlns:p14="http://schemas.microsoft.com/office/powerpoint/2010/main" val="2801339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51510" indent="-514350">
              <a:buAutoNum type="arabicPeriod"/>
            </a:pPr>
            <a:r>
              <a:rPr lang="en-US" dirty="0" smtClean="0"/>
              <a:t>Community development objectives</a:t>
            </a:r>
          </a:p>
          <a:p>
            <a:pPr marL="651510" indent="-514350">
              <a:buAutoNum type="arabicPeriod" startAt="3"/>
            </a:pPr>
            <a:endParaRPr lang="en-US" dirty="0" smtClean="0"/>
          </a:p>
          <a:p>
            <a:pPr marL="137160" indent="0">
              <a:buNone/>
            </a:pPr>
            <a:endParaRPr lang="en-US" dirty="0"/>
          </a:p>
        </p:txBody>
      </p:sp>
    </p:spTree>
    <p:extLst>
      <p:ext uri="{BB962C8B-B14F-4D97-AF65-F5344CB8AC3E}">
        <p14:creationId xmlns:p14="http://schemas.microsoft.com/office/powerpoint/2010/main" val="3499673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smtClean="0"/>
              <a:t>1.	A </a:t>
            </a:r>
            <a:r>
              <a:rPr lang="en-US" dirty="0"/>
              <a:t>plan for land use</a:t>
            </a:r>
          </a:p>
          <a:p>
            <a:pPr marL="137160" indent="0">
              <a:buNone/>
            </a:pPr>
            <a:r>
              <a:rPr lang="en-US" dirty="0" smtClean="0"/>
              <a:t>2.	A </a:t>
            </a:r>
            <a:r>
              <a:rPr lang="en-US" dirty="0"/>
              <a:t>plan for housing needs</a:t>
            </a:r>
          </a:p>
          <a:p>
            <a:pPr marL="137160" indent="0">
              <a:buNone/>
            </a:pPr>
            <a:r>
              <a:rPr lang="en-US" dirty="0" smtClean="0"/>
              <a:t>3.	A </a:t>
            </a:r>
            <a:r>
              <a:rPr lang="en-US" dirty="0"/>
              <a:t>traffic  plan</a:t>
            </a:r>
          </a:p>
          <a:p>
            <a:pPr marL="137160" indent="0">
              <a:buNone/>
            </a:pPr>
            <a:r>
              <a:rPr lang="en-US" dirty="0" smtClean="0"/>
              <a:t>4.	A </a:t>
            </a:r>
            <a:r>
              <a:rPr lang="en-US" dirty="0"/>
              <a:t>plan for community facilities and utilities </a:t>
            </a:r>
          </a:p>
          <a:p>
            <a:pPr marL="137160" indent="0">
              <a:buNone/>
            </a:pPr>
            <a:endParaRPr lang="en-US" dirty="0"/>
          </a:p>
        </p:txBody>
      </p:sp>
    </p:spTree>
    <p:extLst>
      <p:ext uri="{BB962C8B-B14F-4D97-AF65-F5344CB8AC3E}">
        <p14:creationId xmlns:p14="http://schemas.microsoft.com/office/powerpoint/2010/main" val="475050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51510" indent="-514350">
              <a:buAutoNum type="arabicPeriod"/>
            </a:pPr>
            <a:r>
              <a:rPr lang="en-US" dirty="0" smtClean="0"/>
              <a:t>A estimate of environmental, energy conservation, fiscal, economic development and social consequences from the interrelationship of these plan components.</a:t>
            </a:r>
          </a:p>
          <a:p>
            <a:pPr marL="651510" indent="-514350">
              <a:buAutoNum type="arabicPeriod"/>
            </a:pPr>
            <a:r>
              <a:rPr lang="en-US" dirty="0" smtClean="0"/>
              <a:t>Statement of short and long term implementation strategies.</a:t>
            </a:r>
          </a:p>
          <a:p>
            <a:pPr marL="651510" indent="-514350">
              <a:buAutoNum type="arabicPeriod"/>
            </a:pPr>
            <a:r>
              <a:rPr lang="en-US" dirty="0" smtClean="0"/>
              <a:t>Statement of compatibility of existing with proposed development.</a:t>
            </a:r>
          </a:p>
          <a:p>
            <a:pPr marL="651510" indent="-514350">
              <a:buAutoNum type="arabicPeriod"/>
            </a:pPr>
            <a:endParaRPr lang="en-US" dirty="0" smtClean="0"/>
          </a:p>
          <a:p>
            <a:pPr marL="137160" indent="0">
              <a:buNone/>
            </a:pPr>
            <a:r>
              <a:rPr lang="en-US" dirty="0" smtClean="0"/>
              <a:t> </a:t>
            </a:r>
            <a:endParaRPr lang="en-US" dirty="0"/>
          </a:p>
        </p:txBody>
      </p:sp>
    </p:spTree>
    <p:extLst>
      <p:ext uri="{BB962C8B-B14F-4D97-AF65-F5344CB8AC3E}">
        <p14:creationId xmlns:p14="http://schemas.microsoft.com/office/powerpoint/2010/main" val="3295091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smtClean="0"/>
              <a:t>A plan for protection of natural and historic resources – to the extent not preempted by Federal or State law….The plan shall be consistent with and may not exceed those requirements imposed under the following:  </a:t>
            </a:r>
          </a:p>
          <a:p>
            <a:pPr marL="137160" indent="0">
              <a:buNone/>
            </a:pPr>
            <a:r>
              <a:rPr lang="en-US" dirty="0" smtClean="0"/>
              <a:t>Lists </a:t>
            </a:r>
            <a:r>
              <a:rPr lang="en-US" smtClean="0"/>
              <a:t>9 Commonwealth </a:t>
            </a:r>
            <a:r>
              <a:rPr lang="en-US" dirty="0" smtClean="0"/>
              <a:t>statutes.</a:t>
            </a:r>
            <a:endParaRPr lang="en-US" dirty="0"/>
          </a:p>
        </p:txBody>
      </p:sp>
    </p:spTree>
    <p:extLst>
      <p:ext uri="{BB962C8B-B14F-4D97-AF65-F5344CB8AC3E}">
        <p14:creationId xmlns:p14="http://schemas.microsoft.com/office/powerpoint/2010/main" val="3542618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Clean Streams Act: 35 P.S. § 691</a:t>
            </a:r>
          </a:p>
          <a:p>
            <a:pPr marL="137160" indent="0">
              <a:buNone/>
            </a:pPr>
            <a:endParaRPr lang="en-US" dirty="0"/>
          </a:p>
        </p:txBody>
      </p:sp>
    </p:spTree>
    <p:extLst>
      <p:ext uri="{BB962C8B-B14F-4D97-AF65-F5344CB8AC3E}">
        <p14:creationId xmlns:p14="http://schemas.microsoft.com/office/powerpoint/2010/main" val="3196351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Surface Mining Conservation and Reclamation Act: 52 P.S. §1396.1</a:t>
            </a:r>
          </a:p>
          <a:p>
            <a:pPr marL="137160" indent="0">
              <a:buNone/>
            </a:pPr>
            <a:endParaRPr lang="en-US" dirty="0"/>
          </a:p>
        </p:txBody>
      </p:sp>
    </p:spTree>
    <p:extLst>
      <p:ext uri="{BB962C8B-B14F-4D97-AF65-F5344CB8AC3E}">
        <p14:creationId xmlns:p14="http://schemas.microsoft.com/office/powerpoint/2010/main" val="358139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Bituminous Mine Subsidence and Land Conservation Act: 52 P.S. §1406.1</a:t>
            </a:r>
          </a:p>
          <a:p>
            <a:pPr marL="137160" indent="0">
              <a:buNone/>
            </a:pPr>
            <a:endParaRPr lang="en-US" dirty="0"/>
          </a:p>
        </p:txBody>
      </p:sp>
    </p:spTree>
    <p:extLst>
      <p:ext uri="{BB962C8B-B14F-4D97-AF65-F5344CB8AC3E}">
        <p14:creationId xmlns:p14="http://schemas.microsoft.com/office/powerpoint/2010/main" val="3379740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Coal Refuse Disposal Act: 52 P.S. §30.51</a:t>
            </a:r>
          </a:p>
          <a:p>
            <a:pPr marL="137160" indent="0">
              <a:buNone/>
            </a:pPr>
            <a:endParaRPr lang="en-US" dirty="0"/>
          </a:p>
        </p:txBody>
      </p:sp>
    </p:spTree>
    <p:extLst>
      <p:ext uri="{BB962C8B-B14F-4D97-AF65-F5344CB8AC3E}">
        <p14:creationId xmlns:p14="http://schemas.microsoft.com/office/powerpoint/2010/main" val="1265207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Oil and Gas Act: 58 P.S. §601.201</a:t>
            </a:r>
          </a:p>
          <a:p>
            <a:pPr marL="137160" indent="0">
              <a:buNone/>
            </a:pPr>
            <a:endParaRPr lang="en-US" dirty="0"/>
          </a:p>
        </p:txBody>
      </p:sp>
    </p:spTree>
    <p:extLst>
      <p:ext uri="{BB962C8B-B14F-4D97-AF65-F5344CB8AC3E}">
        <p14:creationId xmlns:p14="http://schemas.microsoft.com/office/powerpoint/2010/main" val="3487080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treet_Intersection_diagram.png"/>
          <p:cNvPicPr>
            <a:picLocks noGrp="1" noChangeAspect="1"/>
          </p:cNvPicPr>
          <p:nvPr>
            <p:ph idx="1"/>
          </p:nvPr>
        </p:nvPicPr>
        <p:blipFill>
          <a:blip r:embed="rId3" cstate="print"/>
          <a:stretch>
            <a:fillRect/>
          </a:stretch>
        </p:blipFill>
        <p:spPr>
          <a:xfrm>
            <a:off x="2047875" y="2144712"/>
            <a:ext cx="5048250" cy="36195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Non-Coal Surface Mining Conservation Act: 52 P.S. §3301-3326</a:t>
            </a:r>
          </a:p>
          <a:p>
            <a:pPr marL="137160" indent="0">
              <a:buNone/>
            </a:pPr>
            <a:endParaRPr lang="en-US" dirty="0"/>
          </a:p>
        </p:txBody>
      </p:sp>
    </p:spTree>
    <p:extLst>
      <p:ext uri="{BB962C8B-B14F-4D97-AF65-F5344CB8AC3E}">
        <p14:creationId xmlns:p14="http://schemas.microsoft.com/office/powerpoint/2010/main" val="17253960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Agricultural Area Security Law: 3 P.S. §904</a:t>
            </a:r>
          </a:p>
          <a:p>
            <a:pPr marL="137160" indent="0">
              <a:buNone/>
            </a:pPr>
            <a:endParaRPr lang="en-US" dirty="0"/>
          </a:p>
        </p:txBody>
      </p:sp>
    </p:spTree>
    <p:extLst>
      <p:ext uri="{BB962C8B-B14F-4D97-AF65-F5344CB8AC3E}">
        <p14:creationId xmlns:p14="http://schemas.microsoft.com/office/powerpoint/2010/main" val="3111425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a:t>An Act Protecting Agricultural Operations from Nuisance Suits and Ordinances Under Certain Circumstances: 3 P.S. §951</a:t>
            </a:r>
          </a:p>
          <a:p>
            <a:pPr marL="137160" indent="0">
              <a:buNone/>
            </a:pPr>
            <a:endParaRPr lang="en-US" dirty="0"/>
          </a:p>
        </p:txBody>
      </p:sp>
    </p:spTree>
    <p:extLst>
      <p:ext uri="{BB962C8B-B14F-4D97-AF65-F5344CB8AC3E}">
        <p14:creationId xmlns:p14="http://schemas.microsoft.com/office/powerpoint/2010/main" val="867584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sz="3600" dirty="0" smtClean="0"/>
              <a:t>The </a:t>
            </a:r>
            <a:r>
              <a:rPr lang="en-US" sz="3600" dirty="0"/>
              <a:t>Nutrient Management Act: 3 Pa. C.S. §501-522</a:t>
            </a:r>
          </a:p>
          <a:p>
            <a:pPr marL="137160" indent="0">
              <a:buNone/>
            </a:pPr>
            <a:endParaRPr lang="en-US" dirty="0"/>
          </a:p>
        </p:txBody>
      </p:sp>
    </p:spTree>
    <p:extLst>
      <p:ext uri="{BB962C8B-B14F-4D97-AF65-F5344CB8AC3E}">
        <p14:creationId xmlns:p14="http://schemas.microsoft.com/office/powerpoint/2010/main" val="33329846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37160" indent="0">
              <a:buNone/>
            </a:pPr>
            <a:r>
              <a:rPr lang="en-US" sz="3600" dirty="0" smtClean="0"/>
              <a:t>A historical who’s who of Pennsylvania business interests.  Agriculture, coal, oil and gas. Surprised the railroad isn’t mentioned.  </a:t>
            </a:r>
            <a:endParaRPr lang="en-US" sz="3600" dirty="0"/>
          </a:p>
        </p:txBody>
      </p:sp>
    </p:spTree>
    <p:extLst>
      <p:ext uri="{BB962C8B-B14F-4D97-AF65-F5344CB8AC3E}">
        <p14:creationId xmlns:p14="http://schemas.microsoft.com/office/powerpoint/2010/main" val="1775887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a:bodyPr>
          <a:lstStyle/>
          <a:p>
            <a:pPr marL="137160" indent="0">
              <a:buNone/>
            </a:pPr>
            <a:r>
              <a:rPr lang="en-US" sz="4000" dirty="0" smtClean="0"/>
              <a:t>Shall</a:t>
            </a:r>
          </a:p>
          <a:p>
            <a:pPr marL="137160" indent="0">
              <a:buNone/>
            </a:pPr>
            <a:r>
              <a:rPr lang="en-US" sz="4000" dirty="0" smtClean="0"/>
              <a:t>Should</a:t>
            </a:r>
          </a:p>
          <a:p>
            <a:pPr marL="137160" indent="0">
              <a:buNone/>
            </a:pPr>
            <a:r>
              <a:rPr lang="en-US" sz="4000" dirty="0" smtClean="0"/>
              <a:t>May</a:t>
            </a:r>
          </a:p>
          <a:p>
            <a:pPr marL="137160" indent="0">
              <a:buNone/>
            </a:pPr>
            <a:endParaRPr lang="en-US" sz="4000" dirty="0"/>
          </a:p>
          <a:p>
            <a:pPr marL="137160" indent="0">
              <a:buNone/>
            </a:pPr>
            <a:r>
              <a:rPr lang="en-US" sz="4000" dirty="0" smtClean="0"/>
              <a:t>May Not</a:t>
            </a:r>
            <a:endParaRPr lang="en-US" sz="4000" dirty="0"/>
          </a:p>
        </p:txBody>
      </p:sp>
    </p:spTree>
    <p:extLst>
      <p:ext uri="{BB962C8B-B14F-4D97-AF65-F5344CB8AC3E}">
        <p14:creationId xmlns:p14="http://schemas.microsoft.com/office/powerpoint/2010/main" val="540055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smtClean="0"/>
              <a:t>Section 301 (a) provides the list of the things a comprehensive plan shall include.</a:t>
            </a:r>
          </a:p>
          <a:p>
            <a:pPr marL="137160" indent="0">
              <a:buNone/>
            </a:pPr>
            <a:endParaRPr lang="en-US" dirty="0"/>
          </a:p>
          <a:p>
            <a:pPr marL="137160" indent="0">
              <a:buNone/>
            </a:pPr>
            <a:r>
              <a:rPr lang="en-US" dirty="0" smtClean="0"/>
              <a:t>Section 301 (c) every ten years the governing body should consider whether changes to the plan are necessary.</a:t>
            </a:r>
          </a:p>
          <a:p>
            <a:pPr marL="137160" indent="0">
              <a:buNone/>
            </a:pPr>
            <a:endParaRPr lang="en-US" dirty="0"/>
          </a:p>
          <a:p>
            <a:pPr marL="137160" indent="0">
              <a:buNone/>
            </a:pPr>
            <a:r>
              <a:rPr lang="en-US" dirty="0" smtClean="0"/>
              <a:t>Section 301(a) the plan need not be limited to the required parts.</a:t>
            </a:r>
            <a:endParaRPr lang="en-US" dirty="0"/>
          </a:p>
        </p:txBody>
      </p:sp>
    </p:spTree>
    <p:extLst>
      <p:ext uri="{BB962C8B-B14F-4D97-AF65-F5344CB8AC3E}">
        <p14:creationId xmlns:p14="http://schemas.microsoft.com/office/powerpoint/2010/main" val="2569651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US" dirty="0"/>
          </a:p>
        </p:txBody>
      </p:sp>
      <p:sp>
        <p:nvSpPr>
          <p:cNvPr id="3" name="Content Placeholder 2"/>
          <p:cNvSpPr>
            <a:spLocks noGrp="1"/>
          </p:cNvSpPr>
          <p:nvPr>
            <p:ph idx="1"/>
          </p:nvPr>
        </p:nvSpPr>
        <p:spPr/>
        <p:txBody>
          <a:bodyPr/>
          <a:lstStyle/>
          <a:p>
            <a:pPr marL="137160" indent="0">
              <a:buNone/>
            </a:pPr>
            <a:r>
              <a:rPr lang="en-US" dirty="0" smtClean="0"/>
              <a:t>Cannot impede need to change or expand Ag uses in the future.</a:t>
            </a:r>
          </a:p>
          <a:p>
            <a:pPr marL="137160" indent="0">
              <a:buNone/>
            </a:pPr>
            <a:endParaRPr lang="en-US" dirty="0"/>
          </a:p>
          <a:p>
            <a:pPr marL="137160" indent="0">
              <a:buNone/>
            </a:pPr>
            <a:r>
              <a:rPr lang="en-US" dirty="0" smtClean="0"/>
              <a:t>Cannot preclude access for forestry.</a:t>
            </a:r>
          </a:p>
          <a:p>
            <a:pPr marL="137160" indent="0">
              <a:buNone/>
            </a:pPr>
            <a:endParaRPr lang="en-US" dirty="0"/>
          </a:p>
          <a:p>
            <a:pPr marL="137160" indent="0">
              <a:buNone/>
            </a:pPr>
            <a:r>
              <a:rPr lang="en-US" dirty="0" smtClean="0"/>
              <a:t>Limited in protection of resources by federal and Commonwealth preemption.</a:t>
            </a:r>
          </a:p>
          <a:p>
            <a:pPr marL="137160" indent="0">
              <a:buNone/>
            </a:pPr>
            <a:endParaRPr lang="en-US" dirty="0"/>
          </a:p>
          <a:p>
            <a:pPr marL="137160" indent="0">
              <a:buNone/>
            </a:pPr>
            <a:r>
              <a:rPr lang="en-US" dirty="0" smtClean="0"/>
              <a:t>Restricted by terms of 9 Commonwealth laws.</a:t>
            </a:r>
            <a:endParaRPr lang="en-US" dirty="0"/>
          </a:p>
        </p:txBody>
      </p:sp>
    </p:spTree>
    <p:extLst>
      <p:ext uri="{BB962C8B-B14F-4D97-AF65-F5344CB8AC3E}">
        <p14:creationId xmlns:p14="http://schemas.microsoft.com/office/powerpoint/2010/main" val="22176356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303(a)</a:t>
            </a:r>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After the comprehensive plan is adopted then certain proposal must be sent to the planning agency/commission for review and comment.</a:t>
            </a:r>
            <a:endParaRPr lang="en-US" sz="3600" dirty="0"/>
          </a:p>
        </p:txBody>
      </p:sp>
    </p:spTree>
    <p:extLst>
      <p:ext uri="{BB962C8B-B14F-4D97-AF65-F5344CB8AC3E}">
        <p14:creationId xmlns:p14="http://schemas.microsoft.com/office/powerpoint/2010/main" val="32585641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smtClean="0"/>
              <a:t>Proposals re: streets, public grounds, </a:t>
            </a:r>
            <a:r>
              <a:rPr lang="en-US" dirty="0" err="1" smtClean="0"/>
              <a:t>pierheads</a:t>
            </a:r>
            <a:r>
              <a:rPr lang="en-US" dirty="0" smtClean="0"/>
              <a:t> and watercourses.</a:t>
            </a:r>
          </a:p>
          <a:p>
            <a:pPr marL="137160" indent="0">
              <a:buNone/>
            </a:pPr>
            <a:endParaRPr lang="en-US" dirty="0" smtClean="0"/>
          </a:p>
          <a:p>
            <a:pPr marL="137160" indent="0">
              <a:buNone/>
            </a:pPr>
            <a:r>
              <a:rPr lang="en-US" dirty="0" smtClean="0"/>
              <a:t>Proposals re: public structures.</a:t>
            </a:r>
          </a:p>
          <a:p>
            <a:pPr marL="137160" indent="0">
              <a:buNone/>
            </a:pPr>
            <a:endParaRPr lang="en-US" dirty="0"/>
          </a:p>
          <a:p>
            <a:pPr marL="137160" indent="0">
              <a:buNone/>
            </a:pPr>
            <a:r>
              <a:rPr lang="en-US" dirty="0" smtClean="0"/>
              <a:t>Proposed ordinances or amendments</a:t>
            </a:r>
          </a:p>
          <a:p>
            <a:pPr marL="137160" indent="0">
              <a:buNone/>
            </a:pPr>
            <a:endParaRPr lang="en-US" dirty="0"/>
          </a:p>
          <a:p>
            <a:pPr marL="137160" indent="0">
              <a:buNone/>
            </a:pPr>
            <a:r>
              <a:rPr lang="en-US" dirty="0" smtClean="0"/>
              <a:t>Proposals re: water or sewer lines or treatment facilities.</a:t>
            </a:r>
          </a:p>
          <a:p>
            <a:pPr marL="137160" indent="0">
              <a:buNone/>
            </a:pPr>
            <a:endParaRPr lang="en-US" dirty="0"/>
          </a:p>
        </p:txBody>
      </p:sp>
    </p:spTree>
    <p:extLst>
      <p:ext uri="{BB962C8B-B14F-4D97-AF65-F5344CB8AC3E}">
        <p14:creationId xmlns:p14="http://schemas.microsoft.com/office/powerpoint/2010/main" val="1866774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very%20bad%20intersection%20and%20traffic%20jam.jpg"/>
          <p:cNvPicPr>
            <a:picLocks noGrp="1" noChangeAspect="1"/>
          </p:cNvPicPr>
          <p:nvPr>
            <p:ph idx="1"/>
          </p:nvPr>
        </p:nvPicPr>
        <p:blipFill>
          <a:blip r:embed="rId3" cstate="print"/>
          <a:stretch>
            <a:fillRect/>
          </a:stretch>
        </p:blipFill>
        <p:spPr>
          <a:xfrm>
            <a:off x="1018396" y="1600200"/>
            <a:ext cx="7107207" cy="4708525"/>
          </a:xfr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303(b)</a:t>
            </a:r>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Within 45 days the planning agency must respond with its comments on whether the proposal is in accord with the objectives of the adopted comprehensive plan.</a:t>
            </a:r>
            <a:endParaRPr lang="en-US" sz="3600" dirty="0"/>
          </a:p>
        </p:txBody>
      </p:sp>
    </p:spTree>
    <p:extLst>
      <p:ext uri="{BB962C8B-B14F-4D97-AF65-F5344CB8AC3E}">
        <p14:creationId xmlns:p14="http://schemas.microsoft.com/office/powerpoint/2010/main" val="28844279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303(d)</a:t>
            </a:r>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The zoning ordinance, the subdivision and land development ordinance and capital improvements programs must generally implement the adopted comprehensive plan.</a:t>
            </a:r>
            <a:endParaRPr lang="en-US" sz="3600" dirty="0"/>
          </a:p>
        </p:txBody>
      </p:sp>
    </p:spTree>
    <p:extLst>
      <p:ext uri="{BB962C8B-B14F-4D97-AF65-F5344CB8AC3E}">
        <p14:creationId xmlns:p14="http://schemas.microsoft.com/office/powerpoint/2010/main" val="22838108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ut</a:t>
            </a:r>
            <a:endParaRPr lang="en-US" dirty="0"/>
          </a:p>
        </p:txBody>
      </p:sp>
      <p:sp>
        <p:nvSpPr>
          <p:cNvPr id="3" name="Content Placeholder 2"/>
          <p:cNvSpPr>
            <a:spLocks noGrp="1"/>
          </p:cNvSpPr>
          <p:nvPr>
            <p:ph idx="1"/>
          </p:nvPr>
        </p:nvSpPr>
        <p:spPr/>
        <p:txBody>
          <a:bodyPr>
            <a:normAutofit/>
          </a:bodyPr>
          <a:lstStyle/>
          <a:p>
            <a:pPr marL="137160" indent="0">
              <a:buNone/>
            </a:pPr>
            <a:r>
              <a:rPr lang="en-US" sz="3600" dirty="0" smtClean="0"/>
              <a:t>What did I ask you to remember?</a:t>
            </a:r>
          </a:p>
        </p:txBody>
      </p:sp>
    </p:spTree>
    <p:extLst>
      <p:ext uri="{BB962C8B-B14F-4D97-AF65-F5344CB8AC3E}">
        <p14:creationId xmlns:p14="http://schemas.microsoft.com/office/powerpoint/2010/main" val="26668042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Fross</a:t>
            </a:r>
            <a:r>
              <a:rPr lang="en-US" b="1" dirty="0"/>
              <a:t> v. County of Allegheny, 610 Pa. 421, 20 A.3d 1193 (2011) </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Pennsylvania </a:t>
            </a:r>
            <a:r>
              <a:rPr lang="en-US" sz="3600" dirty="0"/>
              <a:t>[municipalities] are creations of the state with no powers of their own, except those powers expressly granted to them by the Constitution of the Commonwealth or by the General Assembly, and other authority implicitly necessary to carry into effect those express powers.</a:t>
            </a:r>
          </a:p>
        </p:txBody>
      </p:sp>
    </p:spTree>
    <p:extLst>
      <p:ext uri="{BB962C8B-B14F-4D97-AF65-F5344CB8AC3E}">
        <p14:creationId xmlns:p14="http://schemas.microsoft.com/office/powerpoint/2010/main" val="9960236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302(c)</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Notwithstanding any other provision of this act, no action by the governing body of a municipality shall be invalid nor shall the same be subject to challenge or appeal on the basis that such action is inconsistent with, or fails to comply with, the provision of a comprehensive plan.</a:t>
            </a:r>
            <a:endParaRPr lang="en-US" sz="3600" dirty="0"/>
          </a:p>
        </p:txBody>
      </p:sp>
    </p:spTree>
    <p:extLst>
      <p:ext uri="{BB962C8B-B14F-4D97-AF65-F5344CB8AC3E}">
        <p14:creationId xmlns:p14="http://schemas.microsoft.com/office/powerpoint/2010/main" val="8928312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idx="1"/>
          </p:nvPr>
        </p:nvSpPr>
        <p:spPr/>
        <p:txBody>
          <a:bodyPr/>
          <a:lstStyle/>
          <a:p>
            <a:pPr marL="137160" indent="0">
              <a:buNone/>
            </a:pPr>
            <a:r>
              <a:rPr lang="en-US" dirty="0" smtClean="0"/>
              <a:t>On behalf of Applicant</a:t>
            </a:r>
          </a:p>
          <a:p>
            <a:pPr marL="137160" indent="0">
              <a:buNone/>
            </a:pPr>
            <a:endParaRPr lang="en-US" dirty="0"/>
          </a:p>
          <a:p>
            <a:pPr marL="137160" indent="0">
              <a:buNone/>
            </a:pPr>
            <a:r>
              <a:rPr lang="en-US" dirty="0" smtClean="0"/>
              <a:t>On behalf of the Municipality</a:t>
            </a:r>
            <a:endParaRPr lang="en-US" dirty="0"/>
          </a:p>
        </p:txBody>
      </p:sp>
    </p:spTree>
    <p:extLst>
      <p:ext uri="{BB962C8B-B14F-4D97-AF65-F5344CB8AC3E}">
        <p14:creationId xmlns:p14="http://schemas.microsoft.com/office/powerpoint/2010/main" val="936882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37160" indent="0">
              <a:buNone/>
            </a:pPr>
            <a:r>
              <a:rPr lang="en-US" sz="4000" dirty="0" smtClean="0"/>
              <a:t>Or else a comprehensive plan is no more useful than the Pirate’s Code.</a:t>
            </a:r>
            <a:endParaRPr lang="en-US" sz="4000" dirty="0"/>
          </a:p>
        </p:txBody>
      </p:sp>
    </p:spTree>
    <p:extLst>
      <p:ext uri="{BB962C8B-B14F-4D97-AF65-F5344CB8AC3E}">
        <p14:creationId xmlns:p14="http://schemas.microsoft.com/office/powerpoint/2010/main" val="30300979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code </a:t>
            </a:r>
            <a:r>
              <a:rPr lang="en-US" dirty="0"/>
              <a:t>is more what you'd call </a:t>
            </a:r>
            <a:r>
              <a:rPr lang="en-US" dirty="0" smtClean="0"/>
              <a:t>guidelines.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62187" y="2420937"/>
            <a:ext cx="4619625" cy="306705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0.jpg"/>
          <p:cNvPicPr>
            <a:picLocks noGrp="1" noChangeAspect="1"/>
          </p:cNvPicPr>
          <p:nvPr>
            <p:ph idx="1"/>
          </p:nvPr>
        </p:nvPicPr>
        <p:blipFill>
          <a:blip r:embed="rId3" cstate="print"/>
          <a:stretch>
            <a:fillRect/>
          </a:stretch>
        </p:blipFill>
        <p:spPr>
          <a:xfrm>
            <a:off x="838200" y="1523999"/>
            <a:ext cx="7315200" cy="502523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endParaRPr lang="en-US" dirty="0"/>
          </a:p>
        </p:txBody>
      </p:sp>
      <p:sp>
        <p:nvSpPr>
          <p:cNvPr id="3" name="Content Placeholder 2"/>
          <p:cNvSpPr>
            <a:spLocks noGrp="1"/>
          </p:cNvSpPr>
          <p:nvPr>
            <p:ph idx="1"/>
          </p:nvPr>
        </p:nvSpPr>
        <p:spPr/>
        <p:txBody>
          <a:bodyPr/>
          <a:lstStyle/>
          <a:p>
            <a:pPr>
              <a:buNone/>
            </a:pPr>
            <a:r>
              <a:rPr lang="en-US" dirty="0" smtClean="0"/>
              <a:t>    All associations are formed with the aim of achieving some good. The Greek city-state, or </a:t>
            </a:r>
            <a:r>
              <a:rPr lang="en-US" i="1" dirty="0" smtClean="0"/>
              <a:t>polis,</a:t>
            </a:r>
            <a:r>
              <a:rPr lang="en-US" dirty="0" smtClean="0"/>
              <a:t> is the most general association in the Greek world, containing all other associations, such as families and trade associations. As such, the city-state must aim at achieving the highest good. Aristotle concludes that “man is a political animal”: we can only achieve the good life by living as citizens in a state.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a:t>
            </a:r>
            <a:endParaRPr lang="en-US" dirty="0"/>
          </a:p>
        </p:txBody>
      </p:sp>
      <p:sp>
        <p:nvSpPr>
          <p:cNvPr id="3" name="Content Placeholder 2"/>
          <p:cNvSpPr>
            <a:spLocks noGrp="1"/>
          </p:cNvSpPr>
          <p:nvPr>
            <p:ph idx="1"/>
          </p:nvPr>
        </p:nvSpPr>
        <p:spPr/>
        <p:txBody>
          <a:bodyPr/>
          <a:lstStyle/>
          <a:p>
            <a:pPr>
              <a:buNone/>
            </a:pPr>
            <a:r>
              <a:rPr lang="en-US" dirty="0" smtClean="0"/>
              <a:t>   </a:t>
            </a:r>
            <a:r>
              <a:rPr lang="en-US" sz="5400" dirty="0" smtClean="0"/>
              <a:t>The life of the law has not been logic; it has been experience. </a:t>
            </a:r>
            <a:endParaRPr lang="en-US" sz="5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ctr">
              <a:buNone/>
            </a:pPr>
            <a:r>
              <a:rPr lang="en-US" sz="6600" dirty="0" smtClean="0"/>
              <a:t>So if all that is true how can land use law operate separate from politics?</a:t>
            </a:r>
            <a:endParaRPr lang="en-US" sz="6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739</TotalTime>
  <Words>1579</Words>
  <Application>Microsoft Office PowerPoint</Application>
  <PresentationFormat>On-screen Show (4:3)</PresentationFormat>
  <Paragraphs>126</Paragraphs>
  <Slides>57</Slides>
  <Notes>14</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Apex</vt:lpstr>
      <vt:lpstr>PowerPoint Presentation</vt:lpstr>
      <vt:lpstr>PowerPoint Presentation</vt:lpstr>
      <vt:lpstr>Law and Politics of Land Use Law</vt:lpstr>
      <vt:lpstr>PowerPoint Presentation</vt:lpstr>
      <vt:lpstr>PowerPoint Presentation</vt:lpstr>
      <vt:lpstr>PowerPoint Presentation</vt:lpstr>
      <vt:lpstr>POLITICS</vt:lpstr>
      <vt:lpstr>Law</vt:lpstr>
      <vt:lpstr>PowerPoint Presentation</vt:lpstr>
      <vt:lpstr>PowerPoint Presentation</vt:lpstr>
      <vt:lpstr>PowerPoint Presentation</vt:lpstr>
      <vt:lpstr>PowerPoint Presentation</vt:lpstr>
      <vt:lpstr>PowerPoint Presentation</vt:lpstr>
      <vt:lpstr>Fross v. County of Allegheny, 610 Pa. 421, 20 A.3d 1193 (2011) </vt:lpstr>
      <vt:lpstr>And</vt:lpstr>
      <vt:lpstr>PowerPoint Presentation</vt:lpstr>
      <vt:lpstr>PA Municipalities Planning Code Section 105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Preparation of comprehensive plan Section 301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vt:lpstr>
      <vt:lpstr>PowerPoint Presentation</vt:lpstr>
      <vt:lpstr>BUT</vt:lpstr>
      <vt:lpstr>Section 303(a)</vt:lpstr>
      <vt:lpstr>PowerPoint Presentation</vt:lpstr>
      <vt:lpstr>Section 303(b)</vt:lpstr>
      <vt:lpstr>Section 303(d)</vt:lpstr>
      <vt:lpstr>But</vt:lpstr>
      <vt:lpstr>Fross v. County of Allegheny, 610 Pa. 421, 20 A.3d 1193 (2011) </vt:lpstr>
      <vt:lpstr>Section 302(c)</vt:lpstr>
      <vt:lpstr>Advocacy</vt:lpstr>
      <vt:lpstr>PowerPoint Presentation</vt:lpstr>
      <vt:lpstr>The code is more what you'd call guidelines.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Politics of Development</dc:title>
  <dc:creator/>
  <cp:lastModifiedBy>Staff User</cp:lastModifiedBy>
  <cp:revision>73</cp:revision>
  <dcterms:created xsi:type="dcterms:W3CDTF">2006-08-16T00:00:00Z</dcterms:created>
  <dcterms:modified xsi:type="dcterms:W3CDTF">2013-05-02T19:46:43Z</dcterms:modified>
</cp:coreProperties>
</file>