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59" r:id="rId4"/>
  </p:sldMasterIdLst>
  <p:notesMasterIdLst>
    <p:notesMasterId r:id="rId49"/>
  </p:notesMasterIdLst>
  <p:sldIdLst>
    <p:sldId id="285" r:id="rId5"/>
    <p:sldId id="333" r:id="rId6"/>
    <p:sldId id="326" r:id="rId7"/>
    <p:sldId id="334" r:id="rId8"/>
    <p:sldId id="305" r:id="rId9"/>
    <p:sldId id="332" r:id="rId10"/>
    <p:sldId id="323" r:id="rId11"/>
    <p:sldId id="324" r:id="rId12"/>
    <p:sldId id="274" r:id="rId13"/>
    <p:sldId id="275" r:id="rId14"/>
    <p:sldId id="322" r:id="rId15"/>
    <p:sldId id="276" r:id="rId16"/>
    <p:sldId id="277" r:id="rId17"/>
    <p:sldId id="327" r:id="rId18"/>
    <p:sldId id="278" r:id="rId19"/>
    <p:sldId id="328" r:id="rId20"/>
    <p:sldId id="279" r:id="rId21"/>
    <p:sldId id="335" r:id="rId22"/>
    <p:sldId id="309" r:id="rId23"/>
    <p:sldId id="310" r:id="rId24"/>
    <p:sldId id="280" r:id="rId25"/>
    <p:sldId id="288" r:id="rId26"/>
    <p:sldId id="289" r:id="rId27"/>
    <p:sldId id="290" r:id="rId28"/>
    <p:sldId id="281" r:id="rId29"/>
    <p:sldId id="311" r:id="rId30"/>
    <p:sldId id="336" r:id="rId31"/>
    <p:sldId id="314" r:id="rId32"/>
    <p:sldId id="313" r:id="rId33"/>
    <p:sldId id="316" r:id="rId34"/>
    <p:sldId id="317" r:id="rId35"/>
    <p:sldId id="318" r:id="rId36"/>
    <p:sldId id="320" r:id="rId37"/>
    <p:sldId id="282" r:id="rId38"/>
    <p:sldId id="321" r:id="rId39"/>
    <p:sldId id="283" r:id="rId40"/>
    <p:sldId id="325" r:id="rId41"/>
    <p:sldId id="302" r:id="rId42"/>
    <p:sldId id="307" r:id="rId43"/>
    <p:sldId id="308" r:id="rId44"/>
    <p:sldId id="303" r:id="rId45"/>
    <p:sldId id="306" r:id="rId46"/>
    <p:sldId id="329" r:id="rId47"/>
    <p:sldId id="33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0066"/>
    <a:srgbClr val="FFFF00"/>
    <a:srgbClr val="0A1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napToGrid="0">
      <p:cViewPr varScale="1">
        <p:scale>
          <a:sx n="83" d="100"/>
          <a:sy n="83" d="100"/>
        </p:scale>
        <p:origin x="-1380" y="-90"/>
      </p:cViewPr>
      <p:guideLst>
        <p:guide orient="horz" pos="2160"/>
        <p:guide pos="2880"/>
      </p:guideLst>
    </p:cSldViewPr>
  </p:slideViewPr>
  <p:outlineViewPr>
    <p:cViewPr>
      <p:scale>
        <a:sx n="33" d="100"/>
        <a:sy n="33" d="100"/>
      </p:scale>
      <p:origin x="0" y="1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AA5B6-E04C-4880-A61F-6F2EF8C38A0C}" type="doc">
      <dgm:prSet loTypeId="urn:microsoft.com/office/officeart/2005/8/layout/funnel1" loCatId="process" qsTypeId="urn:microsoft.com/office/officeart/2005/8/quickstyle/simple1" qsCatId="simple" csTypeId="urn:microsoft.com/office/officeart/2005/8/colors/accent0_3" csCatId="mainScheme" phldr="1"/>
      <dgm:spPr/>
      <dgm:t>
        <a:bodyPr/>
        <a:lstStyle/>
        <a:p>
          <a:endParaRPr lang="en-US"/>
        </a:p>
      </dgm:t>
    </dgm:pt>
    <dgm:pt modelId="{18CD195B-1C29-4ABA-ACA1-2D291D23A1B8}">
      <dgm:prSet phldrT="[Text]"/>
      <dgm:spPr>
        <a:xfrm>
          <a:off x="2660094" y="184507"/>
          <a:ext cx="934938" cy="934938"/>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b="1" dirty="0" smtClean="0">
              <a:solidFill>
                <a:sysClr val="window" lastClr="FFFFFF"/>
              </a:solidFill>
              <a:latin typeface="Tahoma" pitchFamily="34" charset="0"/>
              <a:ea typeface="Tahoma" pitchFamily="34" charset="0"/>
              <a:cs typeface="Tahoma" pitchFamily="34" charset="0"/>
            </a:rPr>
            <a:t>10 yrs. DCED experience</a:t>
          </a:r>
          <a:endParaRPr lang="en-US" b="1" dirty="0">
            <a:solidFill>
              <a:sysClr val="window" lastClr="FFFFFF"/>
            </a:solidFill>
            <a:latin typeface="Tahoma" pitchFamily="34" charset="0"/>
            <a:ea typeface="Tahoma" pitchFamily="34" charset="0"/>
            <a:cs typeface="Tahoma" pitchFamily="34" charset="0"/>
          </a:endParaRPr>
        </a:p>
      </dgm:t>
    </dgm:pt>
    <dgm:pt modelId="{CCA54228-82D5-49E5-A338-C2F16E537578}" type="parTrans" cxnId="{47121DB8-5EFD-43F4-828D-51B94715AF6C}">
      <dgm:prSet/>
      <dgm:spPr/>
      <dgm:t>
        <a:bodyPr/>
        <a:lstStyle/>
        <a:p>
          <a:endParaRPr lang="en-US"/>
        </a:p>
      </dgm:t>
    </dgm:pt>
    <dgm:pt modelId="{79CBAB45-C78D-4335-9756-A1CC205126A2}" type="sibTrans" cxnId="{47121DB8-5EFD-43F4-828D-51B94715AF6C}">
      <dgm:prSet/>
      <dgm:spPr/>
      <dgm:t>
        <a:bodyPr/>
        <a:lstStyle/>
        <a:p>
          <a:endParaRPr lang="en-US"/>
        </a:p>
      </dgm:t>
    </dgm:pt>
    <dgm:pt modelId="{C43A6835-7246-4E87-BD1D-5FAE0FD8C13B}">
      <dgm:prSet phldrT="[Text]"/>
      <dgm:spPr>
        <a:xfrm>
          <a:off x="1704379" y="410554"/>
          <a:ext cx="934938" cy="934938"/>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b="1" dirty="0" smtClean="0">
              <a:solidFill>
                <a:sysClr val="window" lastClr="FFFFFF"/>
              </a:solidFill>
              <a:latin typeface="Tahoma" pitchFamily="34" charset="0"/>
              <a:ea typeface="Tahoma" pitchFamily="34" charset="0"/>
              <a:cs typeface="Tahoma" pitchFamily="34" charset="0"/>
            </a:rPr>
            <a:t>Case study plans</a:t>
          </a:r>
          <a:endParaRPr lang="en-US" b="1" dirty="0">
            <a:solidFill>
              <a:sysClr val="window" lastClr="FFFFFF"/>
            </a:solidFill>
            <a:latin typeface="Tahoma" pitchFamily="34" charset="0"/>
            <a:ea typeface="Tahoma" pitchFamily="34" charset="0"/>
            <a:cs typeface="Tahoma" pitchFamily="34" charset="0"/>
          </a:endParaRPr>
        </a:p>
      </dgm:t>
    </dgm:pt>
    <dgm:pt modelId="{81B3E8D5-FAC8-4DBD-908F-1CFE41710DBC}" type="parTrans" cxnId="{0A6734F0-4A78-4EB5-9A8B-6D3E41B663F5}">
      <dgm:prSet/>
      <dgm:spPr/>
      <dgm:t>
        <a:bodyPr/>
        <a:lstStyle/>
        <a:p>
          <a:endParaRPr lang="en-US"/>
        </a:p>
      </dgm:t>
    </dgm:pt>
    <dgm:pt modelId="{94A0F4B9-A361-49C3-ADFE-14428C8403B3}" type="sibTrans" cxnId="{0A6734F0-4A78-4EB5-9A8B-6D3E41B663F5}">
      <dgm:prSet/>
      <dgm:spPr/>
      <dgm:t>
        <a:bodyPr/>
        <a:lstStyle/>
        <a:p>
          <a:endParaRPr lang="en-US"/>
        </a:p>
      </dgm:t>
    </dgm:pt>
    <dgm:pt modelId="{DD601CC8-55C5-48D0-B0E2-4DA5E1573720}">
      <dgm:prSet phldrT="[Text]"/>
      <dgm:spPr>
        <a:xfrm>
          <a:off x="2373379" y="1111966"/>
          <a:ext cx="934938" cy="934938"/>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b="1" dirty="0" smtClean="0">
              <a:solidFill>
                <a:sysClr val="window" lastClr="FFFFFF"/>
              </a:solidFill>
              <a:latin typeface="Tahoma" pitchFamily="34" charset="0"/>
              <a:ea typeface="Tahoma" pitchFamily="34" charset="0"/>
              <a:cs typeface="Tahoma" pitchFamily="34" charset="0"/>
            </a:rPr>
            <a:t>Research</a:t>
          </a:r>
          <a:endParaRPr lang="en-US" b="1" dirty="0">
            <a:solidFill>
              <a:sysClr val="window" lastClr="FFFFFF"/>
            </a:solidFill>
            <a:latin typeface="Tahoma" pitchFamily="34" charset="0"/>
            <a:ea typeface="Tahoma" pitchFamily="34" charset="0"/>
            <a:cs typeface="Tahoma" pitchFamily="34" charset="0"/>
          </a:endParaRPr>
        </a:p>
      </dgm:t>
    </dgm:pt>
    <dgm:pt modelId="{9F652BC5-B8CD-4DB1-AA62-7A403E37CD93}" type="sibTrans" cxnId="{FDAD49D8-8BB0-49C1-855A-939543E523BB}">
      <dgm:prSet/>
      <dgm:spPr/>
      <dgm:t>
        <a:bodyPr/>
        <a:lstStyle/>
        <a:p>
          <a:endParaRPr lang="en-US"/>
        </a:p>
      </dgm:t>
    </dgm:pt>
    <dgm:pt modelId="{26EFDE9D-0162-4725-8E56-655336E396D3}" type="parTrans" cxnId="{FDAD49D8-8BB0-49C1-855A-939543E523BB}">
      <dgm:prSet/>
      <dgm:spPr/>
      <dgm:t>
        <a:bodyPr/>
        <a:lstStyle/>
        <a:p>
          <a:endParaRPr lang="en-US"/>
        </a:p>
      </dgm:t>
    </dgm:pt>
    <dgm:pt modelId="{0A3DF0DF-8A66-496A-9EAC-9C825E996270}">
      <dgm:prSet phldrT="[Text]"/>
      <dgm:spPr>
        <a:xfrm>
          <a:off x="1496615" y="2602907"/>
          <a:ext cx="2493168" cy="726291"/>
        </a:xfrm>
        <a:noFill/>
        <a:ln>
          <a:noFill/>
        </a:ln>
        <a:effectLst/>
      </dgm:spPr>
      <dgm:t>
        <a:bodyPr/>
        <a:lstStyle/>
        <a:p>
          <a:endParaRPr lang="en-US" b="1" dirty="0">
            <a:solidFill>
              <a:sysClr val="windowText" lastClr="000000">
                <a:hueOff val="0"/>
                <a:satOff val="0"/>
                <a:lumOff val="0"/>
                <a:alphaOff val="0"/>
              </a:sysClr>
            </a:solidFill>
            <a:latin typeface="Tahoma" pitchFamily="34" charset="0"/>
            <a:ea typeface="Tahoma" pitchFamily="34" charset="0"/>
            <a:cs typeface="Tahoma" pitchFamily="34" charset="0"/>
          </a:endParaRPr>
        </a:p>
      </dgm:t>
    </dgm:pt>
    <dgm:pt modelId="{E6A30464-30F6-45CB-9A34-7CE7FB63ACCA}" type="sibTrans" cxnId="{BBA59AAA-A68B-4C76-869E-0EB59AC76CB5}">
      <dgm:prSet/>
      <dgm:spPr/>
      <dgm:t>
        <a:bodyPr/>
        <a:lstStyle/>
        <a:p>
          <a:endParaRPr lang="en-US"/>
        </a:p>
      </dgm:t>
    </dgm:pt>
    <dgm:pt modelId="{D858CB1A-F6E4-4968-8FF8-3A28EB7626DE}" type="parTrans" cxnId="{BBA59AAA-A68B-4C76-869E-0EB59AC76CB5}">
      <dgm:prSet/>
      <dgm:spPr/>
      <dgm:t>
        <a:bodyPr/>
        <a:lstStyle/>
        <a:p>
          <a:endParaRPr lang="en-US"/>
        </a:p>
      </dgm:t>
    </dgm:pt>
    <dgm:pt modelId="{F57F3826-01B6-4847-9E7C-A8D503681EA2}" type="pres">
      <dgm:prSet presAssocID="{47BAA5B6-E04C-4880-A61F-6F2EF8C38A0C}" presName="Name0" presStyleCnt="0">
        <dgm:presLayoutVars>
          <dgm:chMax val="4"/>
          <dgm:resizeHandles val="exact"/>
        </dgm:presLayoutVars>
      </dgm:prSet>
      <dgm:spPr/>
      <dgm:t>
        <a:bodyPr/>
        <a:lstStyle/>
        <a:p>
          <a:endParaRPr lang="en-US"/>
        </a:p>
      </dgm:t>
    </dgm:pt>
    <dgm:pt modelId="{9F44D6C9-C674-4E7D-94B9-6DFE991BBB11}" type="pres">
      <dgm:prSet presAssocID="{47BAA5B6-E04C-4880-A61F-6F2EF8C38A0C}" presName="ellipse" presStyleLbl="trBgShp" presStyleIdx="0" presStyleCnt="1"/>
      <dgm:spPr>
        <a:xfrm>
          <a:off x="1398966" y="109296"/>
          <a:ext cx="2680156" cy="930783"/>
        </a:xfrm>
        <a:prstGeom prst="ellipse">
          <a:avLst/>
        </a:prstGeom>
        <a:solidFill>
          <a:srgbClr val="1F497D">
            <a:tint val="50000"/>
            <a:alpha val="40000"/>
            <a:hueOff val="0"/>
            <a:satOff val="0"/>
            <a:lumOff val="0"/>
            <a:alphaOff val="0"/>
          </a:srgbClr>
        </a:solidFill>
        <a:ln>
          <a:noFill/>
        </a:ln>
        <a:effectLst/>
      </dgm:spPr>
      <dgm:t>
        <a:bodyPr/>
        <a:lstStyle/>
        <a:p>
          <a:endParaRPr lang="en-US"/>
        </a:p>
      </dgm:t>
    </dgm:pt>
    <dgm:pt modelId="{FA5C35F1-B0ED-4651-B117-DFBAE218AB2C}" type="pres">
      <dgm:prSet presAssocID="{47BAA5B6-E04C-4880-A61F-6F2EF8C38A0C}" presName="arrow1" presStyleLbl="fgShp" presStyleIdx="0" presStyleCnt="1"/>
      <dgm:spPr>
        <a:xfrm>
          <a:off x="2483494" y="2388468"/>
          <a:ext cx="519410" cy="332422"/>
        </a:xfrm>
        <a:prstGeom prst="downArrow">
          <a:avLst/>
        </a:prstGeom>
        <a:solidFill>
          <a:srgbClr val="1F497D">
            <a:tint val="60000"/>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endParaRPr lang="en-US"/>
        </a:p>
      </dgm:t>
    </dgm:pt>
    <dgm:pt modelId="{18F475CD-6B05-4953-8985-3C715943C465}" type="pres">
      <dgm:prSet presAssocID="{47BAA5B6-E04C-4880-A61F-6F2EF8C38A0C}" presName="rectangle" presStyleLbl="revTx" presStyleIdx="0" presStyleCnt="1" custScaleY="116525" custLinFactNeighborX="4685" custLinFactNeighborY="-7148">
        <dgm:presLayoutVars>
          <dgm:bulletEnabled val="1"/>
        </dgm:presLayoutVars>
      </dgm:prSet>
      <dgm:spPr>
        <a:prstGeom prst="rect">
          <a:avLst/>
        </a:prstGeom>
      </dgm:spPr>
      <dgm:t>
        <a:bodyPr/>
        <a:lstStyle/>
        <a:p>
          <a:endParaRPr lang="en-US"/>
        </a:p>
      </dgm:t>
    </dgm:pt>
    <dgm:pt modelId="{1B55D799-2F18-4363-A4B6-1BD1EA285F04}" type="pres">
      <dgm:prSet presAssocID="{C43A6835-7246-4E87-BD1D-5FAE0FD8C13B}" presName="item1" presStyleLbl="node1" presStyleIdx="0" presStyleCnt="3">
        <dgm:presLayoutVars>
          <dgm:bulletEnabled val="1"/>
        </dgm:presLayoutVars>
      </dgm:prSet>
      <dgm:spPr>
        <a:prstGeom prst="ellipse">
          <a:avLst/>
        </a:prstGeom>
      </dgm:spPr>
      <dgm:t>
        <a:bodyPr/>
        <a:lstStyle/>
        <a:p>
          <a:endParaRPr lang="en-US"/>
        </a:p>
      </dgm:t>
    </dgm:pt>
    <dgm:pt modelId="{3A8D0866-7C0E-4D07-A60A-A80EB2118E11}" type="pres">
      <dgm:prSet presAssocID="{DD601CC8-55C5-48D0-B0E2-4DA5E1573720}" presName="item2" presStyleLbl="node1" presStyleIdx="1" presStyleCnt="3">
        <dgm:presLayoutVars>
          <dgm:bulletEnabled val="1"/>
        </dgm:presLayoutVars>
      </dgm:prSet>
      <dgm:spPr>
        <a:prstGeom prst="ellipse">
          <a:avLst/>
        </a:prstGeom>
      </dgm:spPr>
      <dgm:t>
        <a:bodyPr/>
        <a:lstStyle/>
        <a:p>
          <a:endParaRPr lang="en-US"/>
        </a:p>
      </dgm:t>
    </dgm:pt>
    <dgm:pt modelId="{4E456932-455D-416C-BB6C-D82787EBBE8B}" type="pres">
      <dgm:prSet presAssocID="{0A3DF0DF-8A66-496A-9EAC-9C825E996270}" presName="item3" presStyleLbl="node1" presStyleIdx="2" presStyleCnt="3">
        <dgm:presLayoutVars>
          <dgm:bulletEnabled val="1"/>
        </dgm:presLayoutVars>
      </dgm:prSet>
      <dgm:spPr>
        <a:prstGeom prst="ellipse">
          <a:avLst/>
        </a:prstGeom>
      </dgm:spPr>
      <dgm:t>
        <a:bodyPr/>
        <a:lstStyle/>
        <a:p>
          <a:endParaRPr lang="en-US"/>
        </a:p>
      </dgm:t>
    </dgm:pt>
    <dgm:pt modelId="{4D174872-6B19-4BA5-B2A1-C47101383377}" type="pres">
      <dgm:prSet presAssocID="{47BAA5B6-E04C-4880-A61F-6F2EF8C38A0C}" presName="funnel" presStyleLbl="trAlignAcc1" presStyleIdx="0" presStyleCnt="1" custLinFactNeighborX="103" custLinFactNeighborY="302"/>
      <dgm:spPr>
        <a:xfrm>
          <a:off x="1288851" y="-4973"/>
          <a:ext cx="2908696" cy="2326957"/>
        </a:xfrm>
        <a:prstGeom prst="funnel">
          <a:avLst/>
        </a:prstGeom>
        <a:solidFill>
          <a:srgbClr val="EEECE1">
            <a:alpha val="40000"/>
            <a:hueOff val="0"/>
            <a:satOff val="0"/>
            <a:lumOff val="0"/>
            <a:alphaOff val="0"/>
          </a:srgbClr>
        </a:solidFill>
        <a:ln w="9525" cap="flat" cmpd="sng" algn="ctr">
          <a:solidFill>
            <a:srgbClr val="1F497D">
              <a:hueOff val="0"/>
              <a:satOff val="0"/>
              <a:lumOff val="0"/>
              <a:alphaOff val="0"/>
            </a:srgbClr>
          </a:solidFill>
          <a:prstDash val="solid"/>
        </a:ln>
        <a:effectLst/>
      </dgm:spPr>
      <dgm:t>
        <a:bodyPr/>
        <a:lstStyle/>
        <a:p>
          <a:endParaRPr lang="en-US"/>
        </a:p>
      </dgm:t>
    </dgm:pt>
  </dgm:ptLst>
  <dgm:cxnLst>
    <dgm:cxn modelId="{0A6734F0-4A78-4EB5-9A8B-6D3E41B663F5}" srcId="{47BAA5B6-E04C-4880-A61F-6F2EF8C38A0C}" destId="{C43A6835-7246-4E87-BD1D-5FAE0FD8C13B}" srcOrd="1" destOrd="0" parTransId="{81B3E8D5-FAC8-4DBD-908F-1CFE41710DBC}" sibTransId="{94A0F4B9-A361-49C3-ADFE-14428C8403B3}"/>
    <dgm:cxn modelId="{D7DF95F3-86D1-4C47-AD1D-456E760341FA}" type="presOf" srcId="{47BAA5B6-E04C-4880-A61F-6F2EF8C38A0C}" destId="{F57F3826-01B6-4847-9E7C-A8D503681EA2}" srcOrd="0" destOrd="0" presId="urn:microsoft.com/office/officeart/2005/8/layout/funnel1"/>
    <dgm:cxn modelId="{FDAD49D8-8BB0-49C1-855A-939543E523BB}" srcId="{47BAA5B6-E04C-4880-A61F-6F2EF8C38A0C}" destId="{DD601CC8-55C5-48D0-B0E2-4DA5E1573720}" srcOrd="2" destOrd="0" parTransId="{26EFDE9D-0162-4725-8E56-655336E396D3}" sibTransId="{9F652BC5-B8CD-4DB1-AA62-7A403E37CD93}"/>
    <dgm:cxn modelId="{10F13FDB-2336-4869-B7A2-71F4AE4BB4E4}" type="presOf" srcId="{C43A6835-7246-4E87-BD1D-5FAE0FD8C13B}" destId="{3A8D0866-7C0E-4D07-A60A-A80EB2118E11}" srcOrd="0" destOrd="0" presId="urn:microsoft.com/office/officeart/2005/8/layout/funnel1"/>
    <dgm:cxn modelId="{BBA59AAA-A68B-4C76-869E-0EB59AC76CB5}" srcId="{47BAA5B6-E04C-4880-A61F-6F2EF8C38A0C}" destId="{0A3DF0DF-8A66-496A-9EAC-9C825E996270}" srcOrd="3" destOrd="0" parTransId="{D858CB1A-F6E4-4968-8FF8-3A28EB7626DE}" sibTransId="{E6A30464-30F6-45CB-9A34-7CE7FB63ACCA}"/>
    <dgm:cxn modelId="{DACFA043-4A13-415C-BED9-0A80FA08B291}" type="presOf" srcId="{DD601CC8-55C5-48D0-B0E2-4DA5E1573720}" destId="{1B55D799-2F18-4363-A4B6-1BD1EA285F04}" srcOrd="0" destOrd="0" presId="urn:microsoft.com/office/officeart/2005/8/layout/funnel1"/>
    <dgm:cxn modelId="{EC063D98-7BA6-407D-87F6-1D753BAB1A3C}" type="presOf" srcId="{0A3DF0DF-8A66-496A-9EAC-9C825E996270}" destId="{18F475CD-6B05-4953-8985-3C715943C465}" srcOrd="0" destOrd="0" presId="urn:microsoft.com/office/officeart/2005/8/layout/funnel1"/>
    <dgm:cxn modelId="{47121DB8-5EFD-43F4-828D-51B94715AF6C}" srcId="{47BAA5B6-E04C-4880-A61F-6F2EF8C38A0C}" destId="{18CD195B-1C29-4ABA-ACA1-2D291D23A1B8}" srcOrd="0" destOrd="0" parTransId="{CCA54228-82D5-49E5-A338-C2F16E537578}" sibTransId="{79CBAB45-C78D-4335-9756-A1CC205126A2}"/>
    <dgm:cxn modelId="{BC084319-493D-4E6B-BFA5-460B91995409}" type="presOf" srcId="{18CD195B-1C29-4ABA-ACA1-2D291D23A1B8}" destId="{4E456932-455D-416C-BB6C-D82787EBBE8B}" srcOrd="0" destOrd="0" presId="urn:microsoft.com/office/officeart/2005/8/layout/funnel1"/>
    <dgm:cxn modelId="{677DDA97-29D4-4588-BA53-F6B140FEC648}" type="presParOf" srcId="{F57F3826-01B6-4847-9E7C-A8D503681EA2}" destId="{9F44D6C9-C674-4E7D-94B9-6DFE991BBB11}" srcOrd="0" destOrd="0" presId="urn:microsoft.com/office/officeart/2005/8/layout/funnel1"/>
    <dgm:cxn modelId="{06A48E88-8D7D-4EF1-B5EA-007117B7F706}" type="presParOf" srcId="{F57F3826-01B6-4847-9E7C-A8D503681EA2}" destId="{FA5C35F1-B0ED-4651-B117-DFBAE218AB2C}" srcOrd="1" destOrd="0" presId="urn:microsoft.com/office/officeart/2005/8/layout/funnel1"/>
    <dgm:cxn modelId="{7B1CBFAF-D72B-40D2-849C-6FC0D82E8E52}" type="presParOf" srcId="{F57F3826-01B6-4847-9E7C-A8D503681EA2}" destId="{18F475CD-6B05-4953-8985-3C715943C465}" srcOrd="2" destOrd="0" presId="urn:microsoft.com/office/officeart/2005/8/layout/funnel1"/>
    <dgm:cxn modelId="{D9DC50F5-7115-4007-BD35-70BD8910156B}" type="presParOf" srcId="{F57F3826-01B6-4847-9E7C-A8D503681EA2}" destId="{1B55D799-2F18-4363-A4B6-1BD1EA285F04}" srcOrd="3" destOrd="0" presId="urn:microsoft.com/office/officeart/2005/8/layout/funnel1"/>
    <dgm:cxn modelId="{19077321-3B77-484E-96FD-5D476BF2C2EB}" type="presParOf" srcId="{F57F3826-01B6-4847-9E7C-A8D503681EA2}" destId="{3A8D0866-7C0E-4D07-A60A-A80EB2118E11}" srcOrd="4" destOrd="0" presId="urn:microsoft.com/office/officeart/2005/8/layout/funnel1"/>
    <dgm:cxn modelId="{89818814-1685-4301-B05A-029A36296CF8}" type="presParOf" srcId="{F57F3826-01B6-4847-9E7C-A8D503681EA2}" destId="{4E456932-455D-416C-BB6C-D82787EBBE8B}" srcOrd="5" destOrd="0" presId="urn:microsoft.com/office/officeart/2005/8/layout/funnel1"/>
    <dgm:cxn modelId="{52BBCAF3-39E2-40C5-96C0-5E13DC3FE0E2}" type="presParOf" srcId="{F57F3826-01B6-4847-9E7C-A8D503681EA2}" destId="{4D174872-6B19-4BA5-B2A1-C4710138337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48566-232B-4F93-BF9D-0DAD2583D06D}"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4B4EC-948F-4D21-930A-BF46F19D1041}" type="slidenum">
              <a:rPr lang="en-US" smtClean="0"/>
              <a:pPr/>
              <a:t>‹#›</a:t>
            </a:fld>
            <a:endParaRPr lang="en-US" dirty="0"/>
          </a:p>
        </p:txBody>
      </p:sp>
    </p:spTree>
    <p:extLst>
      <p:ext uri="{BB962C8B-B14F-4D97-AF65-F5344CB8AC3E}">
        <p14:creationId xmlns:p14="http://schemas.microsoft.com/office/powerpoint/2010/main" val="269587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successful part of the plan; Good public process makes this an easy key to be able to be successful; Need to be flexible if there is a need for mid-course correction – Crawford County and Shale extraction.</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19</a:t>
            </a:fld>
            <a:endParaRPr lang="en-US" dirty="0"/>
          </a:p>
        </p:txBody>
      </p:sp>
    </p:spTree>
    <p:extLst>
      <p:ext uri="{BB962C8B-B14F-4D97-AF65-F5344CB8AC3E}">
        <p14:creationId xmlns:p14="http://schemas.microsoft.com/office/powerpoint/2010/main" val="27425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Staff need to be able to let go of a topic that they may have invested time in but ends up as a lower priority.  2.  How do you submit a proposal including costs for</a:t>
            </a:r>
            <a:r>
              <a:rPr lang="en-US" baseline="0" dirty="0" smtClean="0"/>
              <a:t> subconsultants when you do not know if you will need a transportation engineer or not?  How does an Owner know that they are getting what they contracted for?  Pre-planning with a SWOT analysis and prioritization workshop could solve this.  3.  Staff is comfortable cranking out 30-40 pages of demographic analysis that may or may not inform the final recommendations.  4.  We have had elected officials say they agree with this process until the very final presentation when they question why we did not address topic A or B, issues that were deemed by everyone as not important. 5.  3 mo in pre-planning, 12 months in planning, 12 month for capacity building, signing of an ICA for implementation and implementing several strategies with $10,000 of funds for each community followed by 3 mo of assessment – scorecard which might be the accountability that seems to be missing.</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41</a:t>
            </a:fld>
            <a:endParaRPr lang="en-US" dirty="0"/>
          </a:p>
        </p:txBody>
      </p:sp>
    </p:spTree>
    <p:extLst>
      <p:ext uri="{BB962C8B-B14F-4D97-AF65-F5344CB8AC3E}">
        <p14:creationId xmlns:p14="http://schemas.microsoft.com/office/powerpoint/2010/main" val="17209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20</a:t>
            </a:fld>
            <a:endParaRPr lang="en-US" dirty="0"/>
          </a:p>
        </p:txBody>
      </p:sp>
    </p:spTree>
    <p:extLst>
      <p:ext uri="{BB962C8B-B14F-4D97-AF65-F5344CB8AC3E}">
        <p14:creationId xmlns:p14="http://schemas.microsoft.com/office/powerpoint/2010/main" val="424166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Organizing focus groups with “experts” can make achieving this key successful; important to have elected officials involved; need to use a straight-forward, linear, rational approach so that any person can understand</a:t>
            </a:r>
            <a:r>
              <a:rPr lang="en-US" baseline="0" dirty="0" smtClean="0"/>
              <a:t> how we arrived at the recommendations, no “leap of faith”; This is an important Issue, the Issue is Valid, this is how we hope the Issue will play out in the future, this is specifically how we will get there; For Walkability chapter, we toured community with Council person in wheel chair.</a:t>
            </a:r>
            <a:endParaRPr lang="en-US" dirty="0" smtClean="0"/>
          </a:p>
          <a:p>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22</a:t>
            </a:fld>
            <a:endParaRPr lang="en-US" dirty="0"/>
          </a:p>
        </p:txBody>
      </p:sp>
    </p:spTree>
    <p:extLst>
      <p:ext uri="{BB962C8B-B14F-4D97-AF65-F5344CB8AC3E}">
        <p14:creationId xmlns:p14="http://schemas.microsoft.com/office/powerpoint/2010/main" val="100237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23</a:t>
            </a:fld>
            <a:endParaRPr lang="en-US" dirty="0"/>
          </a:p>
        </p:txBody>
      </p:sp>
    </p:spTree>
    <p:extLst>
      <p:ext uri="{BB962C8B-B14F-4D97-AF65-F5344CB8AC3E}">
        <p14:creationId xmlns:p14="http://schemas.microsoft.com/office/powerpoint/2010/main" val="74936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Tempting to suggest lots of strategies like “work toward improving the downtown” or apply for a grant to do another study.  However, we must match</a:t>
            </a:r>
            <a:r>
              <a:rPr lang="en-US" baseline="0" dirty="0" smtClean="0"/>
              <a:t> the number of strategies with the capacity to achieve success with those strategies.  This is not dumbing down the report but shifting focus from lots of strategies with little detail to fewer strategies with more detail.  In theory, should take the same amount of consulting time to do either methodology. Half of strategies we generate from analysis, research and interviews.  Other half from community.  We rank all of the ideas, then focus on the most important and achievable strategies.  Note “come to Jesus” meeting with 3 borough managers on top ten action steps – testing capacity before final recommendations are set.  Tier I or high priority strategies must have some detail to allow municipality to move forward without consultant help.  Note Shared Services Ordinance in ZH plan.  We specified which PW equipment might be shared and how that would work.</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26</a:t>
            </a:fld>
            <a:endParaRPr lang="en-US" dirty="0"/>
          </a:p>
        </p:txBody>
      </p:sp>
    </p:spTree>
    <p:extLst>
      <p:ext uri="{BB962C8B-B14F-4D97-AF65-F5344CB8AC3E}">
        <p14:creationId xmlns:p14="http://schemas.microsoft.com/office/powerpoint/2010/main" val="265018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Weakest part of our planning experience.  In focus groups, connections were made with other authorities, county or state staff who might be able to help with implementation.  The project was put on their radar.  For redevelopment of H. we had a workshop w/ elected officials on next steps in their development plan.</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35</a:t>
            </a:fld>
            <a:endParaRPr lang="en-US" dirty="0"/>
          </a:p>
        </p:txBody>
      </p:sp>
    </p:spTree>
    <p:extLst>
      <p:ext uri="{BB962C8B-B14F-4D97-AF65-F5344CB8AC3E}">
        <p14:creationId xmlns:p14="http://schemas.microsoft.com/office/powerpoint/2010/main" val="226491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this process has a greater chance to have ownership and commitment to implement the plan when you have worked on issues that are important to the communities.  However, a very good motivated manager could implement a poor plan and those that are not committed,</a:t>
            </a:r>
            <a:r>
              <a:rPr lang="en-US" baseline="0" dirty="0" smtClean="0"/>
              <a:t> might not get very far with a focused, issues oriented plan.  Topics from the community often come with cheerleaders already in place.  We have seen mixed results.  There still seems to not be any accountability for follow through.  Councils are not asking staff which implementation strategies they are working on in any given month and each year, what objectives have they achieved.  Tried to structure this with ZH.  Suggest using an ICA for Implementation for 1-2 specific strategies covering more than one municipality – may result in more accountability.  Mention ZH celebration at the end of the project – steering committee members gave a majority of the presentation.</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38</a:t>
            </a:fld>
            <a:endParaRPr lang="en-US" dirty="0"/>
          </a:p>
        </p:txBody>
      </p:sp>
    </p:spTree>
    <p:extLst>
      <p:ext uri="{BB962C8B-B14F-4D97-AF65-F5344CB8AC3E}">
        <p14:creationId xmlns:p14="http://schemas.microsoft.com/office/powerpoint/2010/main" val="172095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this process has a greater chance to have ownership and commitment to implement the plan when you have worked on issues that are important to the communities.  However, a very good motivated manager could implement a poor plan and those that are not committed,</a:t>
            </a:r>
            <a:r>
              <a:rPr lang="en-US" baseline="0" dirty="0" smtClean="0"/>
              <a:t> might not get very far with a focused, issues oriented plan.  Topics from the community often come with cheerleaders already in place.  We have seen mixed results.  There still seems to not be any accountability for follow through.  Councils are not asking staff which implementation strategies they are working on in any given month and each year, what objectives have they achieved.  Tried to structure this with ZH.  Suggest using an ICA for Implementation for 1-2 specific strategies covering more than one municipality – may result in more accountability.  Mention ZH celebration at the end of the project – steering committee members gave a majority of the presentation.</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39</a:t>
            </a:fld>
            <a:endParaRPr lang="en-US" dirty="0"/>
          </a:p>
        </p:txBody>
      </p:sp>
    </p:spTree>
    <p:extLst>
      <p:ext uri="{BB962C8B-B14F-4D97-AF65-F5344CB8AC3E}">
        <p14:creationId xmlns:p14="http://schemas.microsoft.com/office/powerpoint/2010/main" val="172095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this process has a greater chance to have ownership and commitment to implement the plan when you have worked on issues that are important to the communities.  However, a very good motivated manager could implement a poor plan and those that are not committed,</a:t>
            </a:r>
            <a:r>
              <a:rPr lang="en-US" baseline="0" dirty="0" smtClean="0"/>
              <a:t> might not get very far with a focused, issues oriented plan.  Topics from the community often come with cheerleaders already in place.  We have seen mixed results.  There still seems to not be any accountability for follow through.  Councils are not asking staff which implementation strategies they are working on in any given month and each year, what objectives have they achieved.  Tried to structure this with ZH.  Suggest using an ICA for Implementation for 1-2 specific strategies covering more than one municipality – may result in more accountability.  Mention ZH celebration at the end of the project – steering committee members gave a majority of the presentation.</a:t>
            </a:r>
            <a:endParaRPr lang="en-US" dirty="0"/>
          </a:p>
        </p:txBody>
      </p:sp>
      <p:sp>
        <p:nvSpPr>
          <p:cNvPr id="4" name="Slide Number Placeholder 3"/>
          <p:cNvSpPr>
            <a:spLocks noGrp="1"/>
          </p:cNvSpPr>
          <p:nvPr>
            <p:ph type="sldNum" sz="quarter" idx="10"/>
          </p:nvPr>
        </p:nvSpPr>
        <p:spPr/>
        <p:txBody>
          <a:bodyPr/>
          <a:lstStyle/>
          <a:p>
            <a:fld id="{58525DE0-5FA0-4F28-B3CF-50E5553F1016}" type="slidenum">
              <a:rPr lang="en-US" smtClean="0"/>
              <a:pPr/>
              <a:t>40</a:t>
            </a:fld>
            <a:endParaRPr lang="en-US" dirty="0"/>
          </a:p>
        </p:txBody>
      </p:sp>
    </p:spTree>
    <p:extLst>
      <p:ext uri="{BB962C8B-B14F-4D97-AF65-F5344CB8AC3E}">
        <p14:creationId xmlns:p14="http://schemas.microsoft.com/office/powerpoint/2010/main" val="172095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4476709-4FB1-4A96-8870-FD5D7280B55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C48015-A497-4C02-B79C-FAAD8088BD5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7F76316-5525-44D7-A8B0-4C21832A135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963"/>
            <a:ext cx="8229600" cy="7318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26DFAC-E30F-4C16-9A0C-46FB3B664B4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476709-4FB1-4A96-8870-FD5D7280B55E}"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7AF31E-B9E7-4120-86CA-FD2A6D5052D5}"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0B149C-699B-413F-B1B5-4D0C170D9D6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27BF8F-C8C0-4AB4-8DAC-026193FABB8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0DE58A-F118-4AE4-A5EB-124BF421EC56}"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03E49BE-B982-4070-9AB6-BD64D5DD5F29}"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08C257-F6A3-4FD9-86C4-C51A7170AB63}"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17AF31E-B9E7-4120-86CA-FD2A6D5052D5}"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74AC81-3AB7-43E2-AAB5-A28FCEB1D76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0FB84D-BFC4-4DDC-9C77-DD0EBAC4133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C48015-A497-4C02-B79C-FAAD8088BD5F}"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F76316-5525-44D7-A8B0-4C21832A135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963"/>
            <a:ext cx="8229600" cy="7318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26DFAC-E30F-4C16-9A0C-46FB3B664B4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476709-4FB1-4A96-8870-FD5D7280B55E}"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7AF31E-B9E7-4120-86CA-FD2A6D5052D5}"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0B149C-699B-413F-B1B5-4D0C170D9D6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27BF8F-C8C0-4AB4-8DAC-026193FABB8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0DE58A-F118-4AE4-A5EB-124BF421EC56}"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90B149C-699B-413F-B1B5-4D0C170D9D62}"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03E49BE-B982-4070-9AB6-BD64D5DD5F29}"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08C257-F6A3-4FD9-86C4-C51A7170AB63}"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74AC81-3AB7-43E2-AAB5-A28FCEB1D76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0FB84D-BFC4-4DDC-9C77-DD0EBAC4133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C48015-A497-4C02-B79C-FAAD8088BD5F}"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F76316-5525-44D7-A8B0-4C21832A135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963"/>
            <a:ext cx="8229600" cy="7318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26DFAC-E30F-4C16-9A0C-46FB3B664B4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dirty="0">
              <a:solidFill>
                <a:srgbClr val="00000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000000"/>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4476709-4FB1-4A96-8870-FD5D7280B55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17AF31E-B9E7-4120-86CA-FD2A6D5052D5}"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190B149C-699B-413F-B1B5-4D0C170D9D62}"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927BF8F-C8C0-4AB4-8DAC-026193FABB8B}"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6927BF8F-C8C0-4AB4-8DAC-026193FABB8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dirty="0">
              <a:solidFill>
                <a:srgbClr val="000000"/>
              </a:solidFill>
            </a:endParaRPr>
          </a:p>
        </p:txBody>
      </p:sp>
      <p:sp>
        <p:nvSpPr>
          <p:cNvPr id="27" name="Slide Number Placeholder 26"/>
          <p:cNvSpPr>
            <a:spLocks noGrp="1"/>
          </p:cNvSpPr>
          <p:nvPr>
            <p:ph type="sldNum" sz="quarter" idx="11"/>
          </p:nvPr>
        </p:nvSpPr>
        <p:spPr/>
        <p:txBody>
          <a:bodyPr rtlCol="0"/>
          <a:lstStyle/>
          <a:p>
            <a:fld id="{1C0DE58A-F118-4AE4-A5EB-124BF421EC56}" type="slidenum">
              <a:rPr lang="en-US" smtClean="0">
                <a:solidFill>
                  <a:srgbClr val="000000"/>
                </a:solidFill>
              </a:rPr>
              <a:pPr/>
              <a:t>‹#›</a:t>
            </a:fld>
            <a:endParaRPr lang="en-US" dirty="0">
              <a:solidFill>
                <a:srgbClr val="000000"/>
              </a:solidFill>
            </a:endParaRPr>
          </a:p>
        </p:txBody>
      </p:sp>
      <p:sp>
        <p:nvSpPr>
          <p:cNvPr id="28" name="Footer Placeholder 27"/>
          <p:cNvSpPr>
            <a:spLocks noGrp="1"/>
          </p:cNvSpPr>
          <p:nvPr>
            <p:ph type="ftr" sz="quarter" idx="12"/>
          </p:nvPr>
        </p:nvSpPr>
        <p:spPr/>
        <p:txBody>
          <a:bodyPr rtlCol="0"/>
          <a:lstStyle/>
          <a:p>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903E49BE-B982-4070-9AB6-BD64D5DD5F29}"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6508C257-F6A3-4FD9-86C4-C51A7170AB63}"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3874AC81-3AB7-43E2-AAB5-A28FCEB1D76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3D0FB84D-BFC4-4DDC-9C77-DD0EBAC41334}"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5C48015-A497-4C02-B79C-FAAD8088BD5F}"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C7F76316-5525-44D7-A8B0-4C21832A135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C0DE58A-F118-4AE4-A5EB-124BF421EC5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03E49BE-B982-4070-9AB6-BD64D5DD5F2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508C257-F6A3-4FD9-86C4-C51A7170AB6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874AC81-3AB7-43E2-AAB5-A28FCEB1D76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D0FB84D-BFC4-4DDC-9C77-DD0EBAC4133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DC2981-AF95-403B-953C-5E1C02EF8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800" b="1">
          <a:solidFill>
            <a:srgbClr val="0A1F62"/>
          </a:solidFill>
          <a:latin typeface="+mj-lt"/>
          <a:ea typeface="+mj-ea"/>
          <a:cs typeface="+mj-cs"/>
        </a:defRPr>
      </a:lvl1pPr>
      <a:lvl2pPr algn="ctr" rtl="0" fontAlgn="base">
        <a:spcBef>
          <a:spcPct val="0"/>
        </a:spcBef>
        <a:spcAft>
          <a:spcPct val="0"/>
        </a:spcAft>
        <a:defRPr sz="2800" b="1">
          <a:solidFill>
            <a:srgbClr val="0A1F62"/>
          </a:solidFill>
          <a:latin typeface="Arial" charset="0"/>
        </a:defRPr>
      </a:lvl2pPr>
      <a:lvl3pPr algn="ctr" rtl="0" fontAlgn="base">
        <a:spcBef>
          <a:spcPct val="0"/>
        </a:spcBef>
        <a:spcAft>
          <a:spcPct val="0"/>
        </a:spcAft>
        <a:defRPr sz="2800" b="1">
          <a:solidFill>
            <a:srgbClr val="0A1F62"/>
          </a:solidFill>
          <a:latin typeface="Arial" charset="0"/>
        </a:defRPr>
      </a:lvl3pPr>
      <a:lvl4pPr algn="ctr" rtl="0" fontAlgn="base">
        <a:spcBef>
          <a:spcPct val="0"/>
        </a:spcBef>
        <a:spcAft>
          <a:spcPct val="0"/>
        </a:spcAft>
        <a:defRPr sz="2800" b="1">
          <a:solidFill>
            <a:srgbClr val="0A1F62"/>
          </a:solidFill>
          <a:latin typeface="Arial" charset="0"/>
        </a:defRPr>
      </a:lvl4pPr>
      <a:lvl5pPr algn="ctr" rtl="0" fontAlgn="base">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DC2981-AF95-403B-953C-5E1C02EF8565}"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2800" b="1">
          <a:solidFill>
            <a:srgbClr val="0A1F62"/>
          </a:solidFill>
          <a:latin typeface="+mj-lt"/>
          <a:ea typeface="+mj-ea"/>
          <a:cs typeface="+mj-cs"/>
        </a:defRPr>
      </a:lvl1pPr>
      <a:lvl2pPr algn="ctr" rtl="0" fontAlgn="base">
        <a:spcBef>
          <a:spcPct val="0"/>
        </a:spcBef>
        <a:spcAft>
          <a:spcPct val="0"/>
        </a:spcAft>
        <a:defRPr sz="2800" b="1">
          <a:solidFill>
            <a:srgbClr val="0A1F62"/>
          </a:solidFill>
          <a:latin typeface="Arial" charset="0"/>
        </a:defRPr>
      </a:lvl2pPr>
      <a:lvl3pPr algn="ctr" rtl="0" fontAlgn="base">
        <a:spcBef>
          <a:spcPct val="0"/>
        </a:spcBef>
        <a:spcAft>
          <a:spcPct val="0"/>
        </a:spcAft>
        <a:defRPr sz="2800" b="1">
          <a:solidFill>
            <a:srgbClr val="0A1F62"/>
          </a:solidFill>
          <a:latin typeface="Arial" charset="0"/>
        </a:defRPr>
      </a:lvl3pPr>
      <a:lvl4pPr algn="ctr" rtl="0" fontAlgn="base">
        <a:spcBef>
          <a:spcPct val="0"/>
        </a:spcBef>
        <a:spcAft>
          <a:spcPct val="0"/>
        </a:spcAft>
        <a:defRPr sz="2800" b="1">
          <a:solidFill>
            <a:srgbClr val="0A1F62"/>
          </a:solidFill>
          <a:latin typeface="Arial" charset="0"/>
        </a:defRPr>
      </a:lvl4pPr>
      <a:lvl5pPr algn="ctr" rtl="0" fontAlgn="base">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DC2981-AF95-403B-953C-5E1C02EF8565}"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2800" b="1">
          <a:solidFill>
            <a:srgbClr val="0A1F62"/>
          </a:solidFill>
          <a:latin typeface="+mj-lt"/>
          <a:ea typeface="+mj-ea"/>
          <a:cs typeface="+mj-cs"/>
        </a:defRPr>
      </a:lvl1pPr>
      <a:lvl2pPr algn="ctr" rtl="0" fontAlgn="base">
        <a:spcBef>
          <a:spcPct val="0"/>
        </a:spcBef>
        <a:spcAft>
          <a:spcPct val="0"/>
        </a:spcAft>
        <a:defRPr sz="2800" b="1">
          <a:solidFill>
            <a:srgbClr val="0A1F62"/>
          </a:solidFill>
          <a:latin typeface="Arial" charset="0"/>
        </a:defRPr>
      </a:lvl2pPr>
      <a:lvl3pPr algn="ctr" rtl="0" fontAlgn="base">
        <a:spcBef>
          <a:spcPct val="0"/>
        </a:spcBef>
        <a:spcAft>
          <a:spcPct val="0"/>
        </a:spcAft>
        <a:defRPr sz="2800" b="1">
          <a:solidFill>
            <a:srgbClr val="0A1F62"/>
          </a:solidFill>
          <a:latin typeface="Arial" charset="0"/>
        </a:defRPr>
      </a:lvl3pPr>
      <a:lvl4pPr algn="ctr" rtl="0" fontAlgn="base">
        <a:spcBef>
          <a:spcPct val="0"/>
        </a:spcBef>
        <a:spcAft>
          <a:spcPct val="0"/>
        </a:spcAft>
        <a:defRPr sz="2800" b="1">
          <a:solidFill>
            <a:srgbClr val="0A1F62"/>
          </a:solidFill>
          <a:latin typeface="Arial" charset="0"/>
        </a:defRPr>
      </a:lvl4pPr>
      <a:lvl5pPr algn="ctr" rtl="0" fontAlgn="base">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7DC2981-AF95-403B-953C-5E1C02EF8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3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38.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38.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38.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hyperlink" Target="http://zelieboro.org/Zelienople-Harmony-Joint%20Comprehensive%20Plan.pdf" TargetMode="External"/><Relationship Id="rId2" Type="http://schemas.openxmlformats.org/officeDocument/2006/relationships/hyperlink" Target="http://heidelbergpa.tripod.com/sitebuildercontent/sitebuilderfiles/compplan.pdf" TargetMode="External"/><Relationship Id="rId1" Type="http://schemas.openxmlformats.org/officeDocument/2006/relationships/slideLayout" Target="../slideLayouts/slideLayout38.xml"/><Relationship Id="rId5" Type="http://schemas.openxmlformats.org/officeDocument/2006/relationships/hyperlink" Target="http://www.mechanicsburgborough.org/codes.html" TargetMode="External"/><Relationship Id="rId4" Type="http://schemas.openxmlformats.org/officeDocument/2006/relationships/hyperlink" Target="http://www.warwicktownship.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972061"/>
            <a:ext cx="8077200" cy="1447800"/>
          </a:xfrm>
        </p:spPr>
        <p:txBody>
          <a:bodyPr>
            <a:normAutofit/>
          </a:bodyPr>
          <a:lstStyle/>
          <a:p>
            <a:r>
              <a:rPr lang="en-US" dirty="0" smtClean="0">
                <a:ea typeface="Tahoma" pitchFamily="34" charset="0"/>
                <a:cs typeface="Tahoma" pitchFamily="34" charset="0"/>
              </a:rPr>
              <a:t>Creating an implementable comprehensive plan</a:t>
            </a:r>
            <a:endParaRPr lang="en-US" dirty="0">
              <a:ea typeface="Tahoma" pitchFamily="34" charset="0"/>
              <a:cs typeface="Tahoma" pitchFamily="34" charset="0"/>
            </a:endParaRPr>
          </a:p>
        </p:txBody>
      </p:sp>
      <p:sp>
        <p:nvSpPr>
          <p:cNvPr id="13" name="TextBox 12"/>
          <p:cNvSpPr txBox="1"/>
          <p:nvPr/>
        </p:nvSpPr>
        <p:spPr>
          <a:xfrm>
            <a:off x="575604" y="275000"/>
            <a:ext cx="3566160" cy="646331"/>
          </a:xfrm>
          <a:prstGeom prst="rect">
            <a:avLst/>
          </a:prstGeom>
          <a:noFill/>
        </p:spPr>
        <p:txBody>
          <a:bodyPr wrap="square" rtlCol="0">
            <a:spAutoFit/>
          </a:bodyPr>
          <a:lstStyle/>
          <a:p>
            <a:r>
              <a:rPr lang="en-US" dirty="0" smtClean="0">
                <a:solidFill>
                  <a:schemeClr val="bg2"/>
                </a:solidFill>
                <a:latin typeface="+mn-lt"/>
                <a:ea typeface="Tahoma" pitchFamily="34" charset="0"/>
                <a:cs typeface="Tahoma" pitchFamily="34" charset="0"/>
              </a:rPr>
              <a:t>Denny Puko, PA DCED</a:t>
            </a:r>
          </a:p>
          <a:p>
            <a:r>
              <a:rPr lang="en-US" dirty="0" smtClean="0">
                <a:solidFill>
                  <a:schemeClr val="bg2"/>
                </a:solidFill>
                <a:latin typeface="+mn-lt"/>
                <a:ea typeface="Tahoma" pitchFamily="34" charset="0"/>
                <a:cs typeface="Tahoma" pitchFamily="34" charset="0"/>
              </a:rPr>
              <a:t>Jim Pashek, Pashek Associates</a:t>
            </a:r>
            <a:endParaRPr lang="en-US" dirty="0">
              <a:solidFill>
                <a:schemeClr val="bg2"/>
              </a:solidFill>
              <a:latin typeface="+mn-lt"/>
              <a:ea typeface="Tahoma" pitchFamily="34" charset="0"/>
              <a:cs typeface="Tahoma" pitchFamily="34" charset="0"/>
            </a:endParaRPr>
          </a:p>
        </p:txBody>
      </p:sp>
      <p:sp>
        <p:nvSpPr>
          <p:cNvPr id="14" name="TextBox 4"/>
          <p:cNvSpPr txBox="1"/>
          <p:nvPr/>
        </p:nvSpPr>
        <p:spPr>
          <a:xfrm>
            <a:off x="1125854" y="1150608"/>
            <a:ext cx="5063491" cy="5847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solidFill>
                  <a:schemeClr val="bg1"/>
                </a:solidFill>
                <a:latin typeface="Tahoma" pitchFamily="34" charset="0"/>
                <a:ea typeface="Tahoma" pitchFamily="34" charset="0"/>
                <a:cs typeface="Tahoma" pitchFamily="34" charset="0"/>
              </a:rPr>
              <a:t>2013 National Planning Conference</a:t>
            </a:r>
          </a:p>
          <a:p>
            <a:r>
              <a:rPr lang="en-US" sz="1600" dirty="0" smtClean="0">
                <a:solidFill>
                  <a:schemeClr val="bg1"/>
                </a:solidFill>
                <a:latin typeface="Tahoma" pitchFamily="34" charset="0"/>
                <a:ea typeface="Tahoma" pitchFamily="34" charset="0"/>
                <a:cs typeface="Tahoma" pitchFamily="34" charset="0"/>
              </a:rPr>
              <a:t>Session S661</a:t>
            </a:r>
            <a:endParaRPr lang="en-US" sz="1600" dirty="0">
              <a:solidFill>
                <a:schemeClr val="bg1"/>
              </a:solidFill>
              <a:latin typeface="Tahoma" pitchFamily="34" charset="0"/>
              <a:ea typeface="Tahoma" pitchFamily="34" charset="0"/>
              <a:cs typeface="Tahoma" pitchFamily="34" charset="0"/>
            </a:endParaRPr>
          </a:p>
        </p:txBody>
      </p:sp>
      <p:pic>
        <p:nvPicPr>
          <p:cNvPr id="17" name="Picture 1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7422" y="1210675"/>
            <a:ext cx="478432" cy="45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027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604" y="4342741"/>
            <a:ext cx="2362200" cy="1771650"/>
          </a:xfrm>
          <a:prstGeom prst="rect">
            <a:avLst/>
          </a:prstGeom>
          <a:noFill/>
        </p:spPr>
      </p:pic>
      <p:pic>
        <p:nvPicPr>
          <p:cNvPr id="19" name="Picture 6" descr="Conventional  v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3075" y="4350995"/>
            <a:ext cx="2743200" cy="1763485"/>
          </a:xfrm>
          <a:prstGeom prst="rect">
            <a:avLst/>
          </a:prstGeom>
          <a:noFill/>
        </p:spPr>
      </p:pic>
      <p:pic>
        <p:nvPicPr>
          <p:cNvPr id="20" name="Picture 19" descr="biking%2520to%2520zoo,%2520from%2520rea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11075" y="4350995"/>
            <a:ext cx="1066800" cy="1779244"/>
          </a:xfrm>
          <a:prstGeom prst="rect">
            <a:avLst/>
          </a:prstGeom>
          <a:noFill/>
          <a:ln w="12700">
            <a:noFill/>
            <a:miter lim="800000"/>
            <a:headEnd/>
            <a:tailEnd/>
          </a:ln>
        </p:spPr>
      </p:pic>
      <p:pic>
        <p:nvPicPr>
          <p:cNvPr id="21" name="Picture 4" descr="DSCN002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16275" y="4350995"/>
            <a:ext cx="2222500" cy="1763396"/>
          </a:xfrm>
          <a:prstGeom prst="rect">
            <a:avLst/>
          </a:prstGeom>
          <a:noFill/>
          <a:ln w="9525">
            <a:noFill/>
            <a:miter lim="800000"/>
            <a:headEnd/>
            <a:tailEnd/>
          </a:ln>
        </p:spPr>
      </p:pic>
      <p:pic>
        <p:nvPicPr>
          <p:cNvPr id="22" name="Picture 8" descr="npo0000a6"/>
          <p:cNvPicPr>
            <a:picLocks noChangeAspect="1" noChangeArrowheads="1"/>
          </p:cNvPicPr>
          <p:nvPr/>
        </p:nvPicPr>
        <p:blipFill>
          <a:blip r:embed="rId7" cstate="print"/>
          <a:srcRect/>
          <a:stretch>
            <a:fillRect/>
          </a:stretch>
        </p:blipFill>
        <p:spPr bwMode="auto">
          <a:xfrm>
            <a:off x="5325675" y="4350995"/>
            <a:ext cx="1458451" cy="1786272"/>
          </a:xfrm>
          <a:prstGeom prst="rect">
            <a:avLst/>
          </a:prstGeom>
          <a:noFill/>
          <a:ln w="12700">
            <a:noFill/>
            <a:miter lim="800000"/>
            <a:headEnd/>
            <a:tailEnd/>
          </a:ln>
          <a:effectLst/>
        </p:spPr>
      </p:pic>
      <p:pic>
        <p:nvPicPr>
          <p:cNvPr id="23" name="Picture 22" descr="DCED-Preferred-horiz-right-Low.jpg"/>
          <p:cNvPicPr/>
          <p:nvPr/>
        </p:nvPicPr>
        <p:blipFill>
          <a:blip r:embed="rId8" cstate="screen">
            <a:extLst>
              <a:ext uri="{28A0092B-C50C-407E-A947-70E740481C1C}">
                <a14:useLocalDpi xmlns:a14="http://schemas.microsoft.com/office/drawing/2010/main"/>
              </a:ext>
            </a:extLst>
          </a:blip>
          <a:stretch>
            <a:fillRect/>
          </a:stretch>
        </p:blipFill>
        <p:spPr>
          <a:xfrm>
            <a:off x="4681835" y="6213685"/>
            <a:ext cx="2041489" cy="514810"/>
          </a:xfrm>
          <a:prstGeom prst="rect">
            <a:avLst/>
          </a:prstGeom>
        </p:spPr>
      </p:pic>
      <p:pic>
        <p:nvPicPr>
          <p:cNvPr id="24" name="Picture 23" descr="PA-APA_logo_horizontal_color.jpg"/>
          <p:cNvPicPr/>
          <p:nvPr/>
        </p:nvPicPr>
        <p:blipFill>
          <a:blip r:embed="rId9" cstate="screen">
            <a:extLst>
              <a:ext uri="{28A0092B-C50C-407E-A947-70E740481C1C}">
                <a14:useLocalDpi xmlns:a14="http://schemas.microsoft.com/office/drawing/2010/main"/>
              </a:ext>
            </a:extLst>
          </a:blip>
          <a:srcRect/>
          <a:stretch>
            <a:fillRect/>
          </a:stretch>
        </p:blipFill>
        <p:spPr>
          <a:xfrm>
            <a:off x="2811075" y="6213685"/>
            <a:ext cx="1658379" cy="5705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a_title"/>
          <p:cNvPicPr/>
          <p:nvPr/>
        </p:nvPicPr>
        <p:blipFill>
          <a:blip r:embed="rId2" cstate="screen">
            <a:extLst>
              <a:ext uri="{28A0092B-C50C-407E-A947-70E740481C1C}">
                <a14:useLocalDpi xmlns:a14="http://schemas.microsoft.com/office/drawing/2010/main"/>
              </a:ext>
            </a:extLst>
          </a:blip>
          <a:stretch>
            <a:fillRect/>
          </a:stretch>
        </p:blipFill>
        <p:spPr bwMode="auto">
          <a:xfrm>
            <a:off x="6340373" y="2134381"/>
            <a:ext cx="1851180" cy="2554628"/>
          </a:xfrm>
          <a:prstGeom prst="rect">
            <a:avLst/>
          </a:prstGeom>
          <a:noFill/>
          <a:ln>
            <a:noFill/>
          </a:ln>
        </p:spPr>
      </p:pic>
      <p:sp>
        <p:nvSpPr>
          <p:cNvPr id="4" name="Content Placeholder 3"/>
          <p:cNvSpPr>
            <a:spLocks noGrp="1"/>
          </p:cNvSpPr>
          <p:nvPr>
            <p:ph idx="1"/>
          </p:nvPr>
        </p:nvSpPr>
        <p:spPr>
          <a:xfrm>
            <a:off x="436095" y="950685"/>
            <a:ext cx="5768762" cy="5675085"/>
          </a:xfrm>
        </p:spPr>
        <p:txBody>
          <a:bodyPr>
            <a:noAutofit/>
          </a:bodyPr>
          <a:lstStyle/>
          <a:p>
            <a:pPr>
              <a:buClr>
                <a:schemeClr val="accent1"/>
              </a:buClr>
              <a:buFont typeface="Arial" pitchFamily="34" charset="0"/>
              <a:buChar char="•"/>
            </a:pPr>
            <a:r>
              <a:rPr lang="en-US" b="1" dirty="0">
                <a:solidFill>
                  <a:schemeClr val="accent1"/>
                </a:solidFill>
                <a:cs typeface="Times New Roman" pitchFamily="18" charset="0"/>
              </a:rPr>
              <a:t>Tradition</a:t>
            </a:r>
            <a:r>
              <a:rPr lang="en-US" dirty="0">
                <a:solidFill>
                  <a:schemeClr val="accent1"/>
                </a:solidFill>
                <a:cs typeface="Times New Roman" pitchFamily="18" charset="0"/>
              </a:rPr>
              <a:t> – A comprehensive plan is a guide to decisions to be made and actions to be taken after the plan is completed</a:t>
            </a:r>
            <a:r>
              <a:rPr lang="en-US" dirty="0" smtClean="0">
                <a:solidFill>
                  <a:schemeClr val="accent1"/>
                </a:solidFill>
                <a:cs typeface="Times New Roman" pitchFamily="18" charset="0"/>
              </a:rPr>
              <a:t>.</a:t>
            </a:r>
            <a:endParaRPr lang="en-US" b="1" dirty="0" smtClean="0">
              <a:solidFill>
                <a:schemeClr val="accent1"/>
              </a:solidFill>
              <a:cs typeface="Times New Roman" pitchFamily="18" charset="0"/>
            </a:endParaRPr>
          </a:p>
          <a:p>
            <a:pPr marL="0" indent="0">
              <a:buClr>
                <a:schemeClr val="accent1"/>
              </a:buClr>
              <a:buNone/>
            </a:pPr>
            <a:endParaRPr lang="en-US" sz="2000" dirty="0">
              <a:solidFill>
                <a:schemeClr val="accent1"/>
              </a:solidFill>
              <a:cs typeface="Times New Roman" pitchFamily="18" charset="0"/>
            </a:endParaRPr>
          </a:p>
          <a:p>
            <a:pPr>
              <a:buClr>
                <a:schemeClr val="accent1"/>
              </a:buClr>
              <a:buFont typeface="Arial" pitchFamily="34" charset="0"/>
              <a:buChar char="•"/>
            </a:pPr>
            <a:r>
              <a:rPr lang="en-US" b="1" dirty="0">
                <a:solidFill>
                  <a:schemeClr val="accent1"/>
                </a:solidFill>
                <a:cs typeface="Times New Roman" pitchFamily="18" charset="0"/>
              </a:rPr>
              <a:t>Innovation</a:t>
            </a:r>
            <a:r>
              <a:rPr lang="en-US" dirty="0">
                <a:solidFill>
                  <a:schemeClr val="accent1"/>
                </a:solidFill>
                <a:cs typeface="Times New Roman" pitchFamily="18" charset="0"/>
              </a:rPr>
              <a:t> – A comprehensive plan is a record memorializing decisions made and actions committed to and initiated during a planning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58198"/>
            <a:ext cx="8229600" cy="3479643"/>
          </a:xfrm>
        </p:spPr>
        <p:txBody>
          <a:bodyPr/>
          <a:lstStyle/>
          <a:p>
            <a:endParaRPr lang="en-US" sz="1800" i="1" dirty="0">
              <a:solidFill>
                <a:schemeClr val="accent1"/>
              </a:solidFill>
            </a:endParaRPr>
          </a:p>
        </p:txBody>
      </p:sp>
      <p:sp>
        <p:nvSpPr>
          <p:cNvPr id="6" name="Title 5"/>
          <p:cNvSpPr>
            <a:spLocks noGrp="1"/>
          </p:cNvSpPr>
          <p:nvPr>
            <p:ph type="title"/>
          </p:nvPr>
        </p:nvSpPr>
        <p:spPr>
          <a:xfrm>
            <a:off x="457200" y="1142998"/>
            <a:ext cx="8229600" cy="13716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What are ten reasons Comprehensive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Plans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do not get implemented?</a:t>
            </a:r>
          </a:p>
        </p:txBody>
      </p:sp>
    </p:spTree>
    <p:extLst>
      <p:ext uri="{BB962C8B-B14F-4D97-AF65-F5344CB8AC3E}">
        <p14:creationId xmlns:p14="http://schemas.microsoft.com/office/powerpoint/2010/main" val="385359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Characteristics of a good plan</a:t>
            </a:r>
            <a:b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b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
            </a:r>
            <a:b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br>
            <a:endParaRPr lang="en-US" sz="1400" dirty="0">
              <a:solidFill>
                <a:schemeClr val="tx1"/>
              </a:solidFill>
              <a:cs typeface="Times New Roman" pitchFamily="18" charset="0"/>
            </a:endParaRPr>
          </a:p>
        </p:txBody>
      </p:sp>
      <p:sp>
        <p:nvSpPr>
          <p:cNvPr id="5" name="Content Placeholder 4"/>
          <p:cNvSpPr>
            <a:spLocks noGrp="1"/>
          </p:cNvSpPr>
          <p:nvPr>
            <p:ph idx="1"/>
          </p:nvPr>
        </p:nvSpPr>
        <p:spPr>
          <a:xfrm>
            <a:off x="457193" y="2468882"/>
            <a:ext cx="4232033" cy="4225231"/>
          </a:xfrm>
        </p:spPr>
        <p:txBody>
          <a:bodyPr>
            <a:noAutofit/>
          </a:bodyPr>
          <a:lstStyle/>
          <a:p>
            <a:pPr>
              <a:spcBef>
                <a:spcPts val="0"/>
              </a:spcBef>
              <a:spcAft>
                <a:spcPts val="1200"/>
              </a:spcAft>
              <a:buClr>
                <a:schemeClr val="accent1"/>
              </a:buClr>
            </a:pPr>
            <a:r>
              <a:rPr lang="en-US" sz="2100" dirty="0">
                <a:solidFill>
                  <a:schemeClr val="accent1"/>
                </a:solidFill>
                <a:cs typeface="Times New Roman" pitchFamily="18" charset="0"/>
              </a:rPr>
              <a:t>Vision and assessment of issues.</a:t>
            </a:r>
          </a:p>
          <a:p>
            <a:pPr>
              <a:spcBef>
                <a:spcPts val="0"/>
              </a:spcBef>
              <a:spcAft>
                <a:spcPts val="1200"/>
              </a:spcAft>
              <a:buClr>
                <a:schemeClr val="accent1"/>
              </a:buClr>
            </a:pPr>
            <a:r>
              <a:rPr lang="en-US" sz="2100" dirty="0">
                <a:solidFill>
                  <a:schemeClr val="accent1"/>
                </a:solidFill>
                <a:cs typeface="Times New Roman" pitchFamily="18" charset="0"/>
              </a:rPr>
              <a:t>Goals that reflect public values and vision.</a:t>
            </a:r>
          </a:p>
          <a:p>
            <a:pPr>
              <a:spcBef>
                <a:spcPts val="0"/>
              </a:spcBef>
              <a:spcAft>
                <a:spcPts val="1200"/>
              </a:spcAft>
              <a:buClr>
                <a:schemeClr val="accent1"/>
              </a:buClr>
            </a:pPr>
            <a:r>
              <a:rPr lang="en-US" sz="2100" dirty="0">
                <a:solidFill>
                  <a:schemeClr val="accent1"/>
                </a:solidFill>
                <a:cs typeface="Times New Roman" pitchFamily="18" charset="0"/>
              </a:rPr>
              <a:t>Fact base.</a:t>
            </a:r>
          </a:p>
          <a:p>
            <a:pPr>
              <a:spcBef>
                <a:spcPts val="0"/>
              </a:spcBef>
              <a:spcAft>
                <a:spcPts val="1200"/>
              </a:spcAft>
              <a:buClr>
                <a:schemeClr val="accent1"/>
              </a:buClr>
            </a:pPr>
            <a:r>
              <a:rPr lang="en-US" sz="2100" dirty="0">
                <a:solidFill>
                  <a:schemeClr val="accent1"/>
                </a:solidFill>
                <a:cs typeface="Times New Roman" pitchFamily="18" charset="0"/>
              </a:rPr>
              <a:t>Policies that are sufficiently specific to be tied to definite actions.</a:t>
            </a:r>
          </a:p>
          <a:p>
            <a:pPr>
              <a:spcBef>
                <a:spcPts val="0"/>
              </a:spcBef>
              <a:spcAft>
                <a:spcPts val="1200"/>
              </a:spcAft>
              <a:buClr>
                <a:schemeClr val="accent1"/>
              </a:buClr>
            </a:pPr>
            <a:r>
              <a:rPr lang="en-US" sz="2100" dirty="0">
                <a:solidFill>
                  <a:schemeClr val="accent1"/>
                </a:solidFill>
                <a:cs typeface="Times New Roman" pitchFamily="18" charset="0"/>
              </a:rPr>
              <a:t>Commitments to action with timelines, responsible parties, and financing</a:t>
            </a:r>
            <a:r>
              <a:rPr lang="en-US" sz="2100" dirty="0" smtClean="0">
                <a:solidFill>
                  <a:schemeClr val="accent1"/>
                </a:solidFill>
                <a:cs typeface="Times New Roman" pitchFamily="18" charset="0"/>
              </a:rPr>
              <a:t>.</a:t>
            </a:r>
            <a:endParaRPr lang="en-US" sz="2100" dirty="0">
              <a:solidFill>
                <a:schemeClr val="accent1"/>
              </a:solidFill>
              <a:cs typeface="Times New Roman" pitchFamily="18" charset="0"/>
            </a:endParaRPr>
          </a:p>
          <a:p>
            <a:endParaRPr lang="en-US" dirty="0"/>
          </a:p>
        </p:txBody>
      </p:sp>
      <p:sp>
        <p:nvSpPr>
          <p:cNvPr id="4" name="Content Placeholder 4"/>
          <p:cNvSpPr txBox="1">
            <a:spLocks/>
          </p:cNvSpPr>
          <p:nvPr/>
        </p:nvSpPr>
        <p:spPr>
          <a:xfrm>
            <a:off x="4689226" y="2464190"/>
            <a:ext cx="4124185" cy="4225231"/>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spcAft>
                <a:spcPts val="1200"/>
              </a:spcAft>
              <a:buClr>
                <a:schemeClr val="accent1"/>
              </a:buClr>
            </a:pPr>
            <a:r>
              <a:rPr lang="en-US" sz="2100" dirty="0">
                <a:solidFill>
                  <a:schemeClr val="accent1"/>
                </a:solidFill>
                <a:cs typeface="Times New Roman" pitchFamily="18" charset="0"/>
              </a:rPr>
              <a:t>Monitoring and evaluation</a:t>
            </a:r>
            <a:r>
              <a:rPr lang="en-US" sz="2100" i="1" dirty="0">
                <a:solidFill>
                  <a:schemeClr val="accent1"/>
                </a:solidFill>
                <a:cs typeface="Times New Roman" pitchFamily="18" charset="0"/>
              </a:rPr>
              <a:t>.</a:t>
            </a:r>
          </a:p>
          <a:p>
            <a:pPr>
              <a:spcBef>
                <a:spcPts val="0"/>
              </a:spcBef>
              <a:spcAft>
                <a:spcPts val="1200"/>
              </a:spcAft>
              <a:buClr>
                <a:schemeClr val="accent1"/>
              </a:buClr>
            </a:pPr>
            <a:r>
              <a:rPr lang="en-US" sz="2100" dirty="0">
                <a:solidFill>
                  <a:schemeClr val="accent1"/>
                </a:solidFill>
                <a:cs typeface="Times New Roman" pitchFamily="18" charset="0"/>
              </a:rPr>
              <a:t>Internal consistency.</a:t>
            </a:r>
          </a:p>
          <a:p>
            <a:pPr>
              <a:spcBef>
                <a:spcPts val="0"/>
              </a:spcBef>
              <a:spcAft>
                <a:spcPts val="1200"/>
              </a:spcAft>
              <a:buClr>
                <a:schemeClr val="accent1"/>
              </a:buClr>
            </a:pPr>
            <a:r>
              <a:rPr lang="en-US" sz="2100" dirty="0">
                <a:solidFill>
                  <a:schemeClr val="accent1"/>
                </a:solidFill>
                <a:cs typeface="Times New Roman" pitchFamily="18" charset="0"/>
              </a:rPr>
              <a:t>Organization and presentation that is understandable for a wide range of readers.</a:t>
            </a:r>
          </a:p>
          <a:p>
            <a:pPr>
              <a:spcBef>
                <a:spcPts val="0"/>
              </a:spcBef>
              <a:spcAft>
                <a:spcPts val="1200"/>
              </a:spcAft>
              <a:buClr>
                <a:schemeClr val="accent1"/>
              </a:buClr>
            </a:pPr>
            <a:r>
              <a:rPr lang="en-US" sz="2100" dirty="0">
                <a:solidFill>
                  <a:schemeClr val="accent1"/>
                </a:solidFill>
                <a:cs typeface="Times New Roman" pitchFamily="18" charset="0"/>
              </a:rPr>
              <a:t>Integration with other public and private plans.</a:t>
            </a:r>
          </a:p>
          <a:p>
            <a:pPr>
              <a:spcBef>
                <a:spcPts val="0"/>
              </a:spcBef>
              <a:spcAft>
                <a:spcPts val="1200"/>
              </a:spcAft>
              <a:buClr>
                <a:schemeClr val="accent1"/>
              </a:buClr>
            </a:pPr>
            <a:r>
              <a:rPr lang="en-US" sz="2100" dirty="0">
                <a:solidFill>
                  <a:schemeClr val="accent1"/>
                </a:solidFill>
                <a:cs typeface="Times New Roman" pitchFamily="18" charset="0"/>
              </a:rPr>
              <a:t>Compliance with enabling legislation.</a:t>
            </a:r>
          </a:p>
          <a:p>
            <a:endParaRPr lang="en-US" sz="1600" dirty="0" smtClean="0">
              <a:solidFill>
                <a:schemeClr val="accent1"/>
              </a:solidFill>
              <a:cs typeface="Times New Roman" pitchFamily="18" charset="0"/>
            </a:endParaRPr>
          </a:p>
          <a:p>
            <a:endParaRPr lang="en-US" dirty="0"/>
          </a:p>
        </p:txBody>
      </p:sp>
      <p:sp>
        <p:nvSpPr>
          <p:cNvPr id="3" name="Rectangle 2"/>
          <p:cNvSpPr/>
          <p:nvPr/>
        </p:nvSpPr>
        <p:spPr>
          <a:xfrm>
            <a:off x="492368" y="1757513"/>
            <a:ext cx="7993605" cy="523220"/>
          </a:xfrm>
          <a:prstGeom prst="rect">
            <a:avLst/>
          </a:prstGeom>
        </p:spPr>
        <p:txBody>
          <a:bodyPr wrap="square">
            <a:spAutoFit/>
          </a:bodyPr>
          <a:lstStyle/>
          <a:p>
            <a:r>
              <a:rPr lang="en-US" sz="1400" dirty="0">
                <a:solidFill>
                  <a:schemeClr val="tx2"/>
                </a:solidFill>
                <a:latin typeface="+mn-lt"/>
                <a:cs typeface="Times New Roman" pitchFamily="18" charset="0"/>
              </a:rPr>
              <a:t>Berke &amp; </a:t>
            </a:r>
            <a:r>
              <a:rPr lang="en-US" sz="1400" dirty="0" err="1">
                <a:solidFill>
                  <a:schemeClr val="tx2"/>
                </a:solidFill>
                <a:latin typeface="+mn-lt"/>
                <a:cs typeface="Times New Roman" pitchFamily="18" charset="0"/>
              </a:rPr>
              <a:t>Godschalk</a:t>
            </a:r>
            <a:r>
              <a:rPr lang="en-US" sz="1400" dirty="0">
                <a:solidFill>
                  <a:schemeClr val="tx2"/>
                </a:solidFill>
                <a:latin typeface="+mn-lt"/>
                <a:cs typeface="Times New Roman" pitchFamily="18" charset="0"/>
              </a:rPr>
              <a:t> </a:t>
            </a:r>
            <a:r>
              <a:rPr lang="en-US" sz="1400" dirty="0" smtClean="0">
                <a:solidFill>
                  <a:schemeClr val="tx2"/>
                </a:solidFill>
                <a:latin typeface="+mn-lt"/>
                <a:cs typeface="Times New Roman" pitchFamily="18" charset="0"/>
              </a:rPr>
              <a:t>–</a:t>
            </a:r>
            <a:r>
              <a:rPr lang="en-US" sz="1400" dirty="0">
                <a:solidFill>
                  <a:schemeClr val="tx2"/>
                </a:solidFill>
                <a:latin typeface="+mn-lt"/>
                <a:cs typeface="Times New Roman" pitchFamily="18" charset="0"/>
              </a:rPr>
              <a:t> </a:t>
            </a:r>
            <a:r>
              <a:rPr lang="en-US" sz="1400" i="1" dirty="0" smtClean="0">
                <a:solidFill>
                  <a:schemeClr val="tx2"/>
                </a:solidFill>
                <a:latin typeface="+mn-lt"/>
                <a:cs typeface="Times New Roman" pitchFamily="18" charset="0"/>
              </a:rPr>
              <a:t>Journal of Planning Literature, </a:t>
            </a:r>
            <a:r>
              <a:rPr lang="en-US" sz="1400" dirty="0" smtClean="0">
                <a:solidFill>
                  <a:schemeClr val="tx2"/>
                </a:solidFill>
                <a:latin typeface="+mn-lt"/>
                <a:cs typeface="Times New Roman" pitchFamily="18" charset="0"/>
              </a:rPr>
              <a:t>2009</a:t>
            </a:r>
            <a:r>
              <a:rPr lang="en-US" sz="1400" dirty="0">
                <a:solidFill>
                  <a:schemeClr val="tx2"/>
                </a:solidFill>
                <a:latin typeface="+mn-lt"/>
                <a:cs typeface="Times New Roman" pitchFamily="18" charset="0"/>
              </a:rPr>
              <a:t/>
            </a:r>
            <a:br>
              <a:rPr lang="en-US" sz="1400" dirty="0">
                <a:solidFill>
                  <a:schemeClr val="tx2"/>
                </a:solidFill>
                <a:latin typeface="+mn-lt"/>
                <a:cs typeface="Times New Roman" pitchFamily="18" charset="0"/>
              </a:rPr>
            </a:br>
            <a:r>
              <a:rPr lang="en-US" sz="1400" dirty="0">
                <a:solidFill>
                  <a:schemeClr val="tx2"/>
                </a:solidFill>
                <a:latin typeface="+mn-lt"/>
                <a:cs typeface="Times New Roman" pitchFamily="18" charset="0"/>
              </a:rPr>
              <a:t>– “Searching for the Good </a:t>
            </a:r>
            <a:r>
              <a:rPr lang="en-US" sz="1400" dirty="0" smtClean="0">
                <a:solidFill>
                  <a:schemeClr val="tx2"/>
                </a:solidFill>
                <a:latin typeface="+mn-lt"/>
                <a:cs typeface="Times New Roman" pitchFamily="18" charset="0"/>
              </a:rPr>
              <a:t>Plan, A Meta-Analysis of Plan Quality Studies”</a:t>
            </a:r>
            <a:endParaRPr lang="en-US" sz="1400" dirty="0">
              <a:solidFill>
                <a:schemeClr val="tx2"/>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Ten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3600" dirty="0">
              <a:solidFill>
                <a:schemeClr val="tx1"/>
              </a:solidFill>
            </a:endParaRPr>
          </a:p>
        </p:txBody>
      </p:sp>
      <p:sp>
        <p:nvSpPr>
          <p:cNvPr id="4" name="Content Placeholder 3"/>
          <p:cNvSpPr>
            <a:spLocks noGrp="1"/>
          </p:cNvSpPr>
          <p:nvPr>
            <p:ph idx="1"/>
          </p:nvPr>
        </p:nvSpPr>
        <p:spPr>
          <a:xfrm>
            <a:off x="457195" y="2398542"/>
            <a:ext cx="8229600" cy="4292544"/>
          </a:xfrm>
        </p:spPr>
        <p:txBody>
          <a:bodyPr>
            <a:noAutofit/>
          </a:bodyPr>
          <a:lstStyle/>
          <a:p>
            <a:pPr>
              <a:spcAft>
                <a:spcPts val="200"/>
              </a:spcAft>
              <a:buClr>
                <a:schemeClr val="accent1"/>
              </a:buClr>
            </a:pPr>
            <a:r>
              <a:rPr lang="en-US" sz="2400" dirty="0">
                <a:solidFill>
                  <a:schemeClr val="accent1"/>
                </a:solidFill>
                <a:cs typeface="Times New Roman" pitchFamily="18" charset="0"/>
              </a:rPr>
              <a:t>Is the plan </a:t>
            </a:r>
            <a:r>
              <a:rPr lang="en-US" sz="2400" b="1" dirty="0">
                <a:solidFill>
                  <a:schemeClr val="accent1"/>
                </a:solidFill>
                <a:cs typeface="Times New Roman" pitchFamily="18" charset="0"/>
              </a:rPr>
              <a:t>realistic</a:t>
            </a:r>
            <a:r>
              <a:rPr lang="en-US" sz="2400" dirty="0" smtClean="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the plan </a:t>
            </a:r>
            <a:r>
              <a:rPr lang="en-US" sz="2400" b="1" dirty="0" smtClean="0">
                <a:solidFill>
                  <a:schemeClr val="accent1"/>
                </a:solidFill>
                <a:cs typeface="Times New Roman" pitchFamily="18" charset="0"/>
              </a:rPr>
              <a:t>comprehensive</a:t>
            </a:r>
            <a:r>
              <a:rPr lang="en-US" sz="2400" dirty="0" smtClean="0">
                <a:solidFill>
                  <a:schemeClr val="accent1"/>
                </a:solidFill>
                <a:cs typeface="Times New Roman" pitchFamily="18" charset="0"/>
              </a:rPr>
              <a:t>?</a:t>
            </a:r>
            <a:endParaRPr lang="en-US" sz="2400" b="1" dirty="0" smtClean="0">
              <a:solidFill>
                <a:schemeClr val="accent1"/>
              </a:solidFill>
              <a:cs typeface="Times New Roman" pitchFamily="18" charset="0"/>
            </a:endParaRPr>
          </a:p>
          <a:p>
            <a:pPr>
              <a:spcAft>
                <a:spcPts val="200"/>
              </a:spcAft>
              <a:buClr>
                <a:schemeClr val="accent1"/>
              </a:buClr>
            </a:pPr>
            <a:r>
              <a:rPr lang="en-US" sz="2400" dirty="0" smtClean="0">
                <a:solidFill>
                  <a:schemeClr val="accent1"/>
                </a:solidFill>
                <a:cs typeface="Times New Roman" pitchFamily="18" charset="0"/>
              </a:rPr>
              <a:t>Is the plan </a:t>
            </a:r>
            <a:r>
              <a:rPr lang="en-US" sz="2400" b="1" dirty="0" smtClean="0">
                <a:solidFill>
                  <a:schemeClr val="accent1"/>
                </a:solidFill>
                <a:cs typeface="Times New Roman" pitchFamily="18" charset="0"/>
              </a:rPr>
              <a:t>specific</a:t>
            </a:r>
            <a:r>
              <a:rPr lang="en-US" sz="2400" dirty="0" smtClean="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the plan </a:t>
            </a:r>
            <a:r>
              <a:rPr lang="en-US" sz="2400" b="1" dirty="0" smtClean="0">
                <a:solidFill>
                  <a:schemeClr val="accent1"/>
                </a:solidFill>
                <a:cs typeface="Times New Roman" pitchFamily="18" charset="0"/>
              </a:rPr>
              <a:t>linked</a:t>
            </a:r>
            <a:r>
              <a:rPr lang="en-US" sz="2400" dirty="0" smtClean="0">
                <a:solidFill>
                  <a:schemeClr val="accent1"/>
                </a:solidFill>
                <a:cs typeface="Times New Roman" pitchFamily="18" charset="0"/>
              </a:rPr>
              <a:t> with related functions?</a:t>
            </a:r>
          </a:p>
          <a:p>
            <a:pPr>
              <a:spcAft>
                <a:spcPts val="200"/>
              </a:spcAft>
              <a:buClr>
                <a:schemeClr val="accent1"/>
              </a:buClr>
            </a:pPr>
            <a:r>
              <a:rPr lang="en-US" sz="2400" dirty="0" smtClean="0">
                <a:solidFill>
                  <a:schemeClr val="accent1"/>
                </a:solidFill>
                <a:cs typeface="Times New Roman" pitchFamily="18" charset="0"/>
              </a:rPr>
              <a:t>Does the plan link </a:t>
            </a:r>
            <a:r>
              <a:rPr lang="en-US" sz="2400" b="1" dirty="0" smtClean="0">
                <a:solidFill>
                  <a:schemeClr val="accent1"/>
                </a:solidFill>
                <a:cs typeface="Times New Roman" pitchFamily="18" charset="0"/>
              </a:rPr>
              <a:t>public and private interests</a:t>
            </a:r>
            <a:r>
              <a:rPr lang="en-US" sz="2400" dirty="0" smtClean="0">
                <a:solidFill>
                  <a:schemeClr val="accent1"/>
                </a:solidFill>
                <a:cs typeface="Times New Roman" pitchFamily="18" charset="0"/>
              </a:rPr>
              <a:t>?</a:t>
            </a:r>
            <a:endParaRPr lang="en-US" sz="2400" dirty="0">
              <a:solidFill>
                <a:schemeClr val="accent1"/>
              </a:solidFill>
              <a:cs typeface="Times New Roman" pitchFamily="18" charset="0"/>
            </a:endParaRPr>
          </a:p>
          <a:p>
            <a:pPr>
              <a:spcAft>
                <a:spcPts val="200"/>
              </a:spcAft>
              <a:buClr>
                <a:schemeClr val="accent1"/>
              </a:buClr>
            </a:pPr>
            <a:r>
              <a:rPr lang="en-US" sz="2400" dirty="0">
                <a:solidFill>
                  <a:schemeClr val="accent1"/>
                </a:solidFill>
                <a:cs typeface="Times New Roman" pitchFamily="18" charset="0"/>
              </a:rPr>
              <a:t>Is the plan </a:t>
            </a:r>
            <a:r>
              <a:rPr lang="en-US" sz="2400" b="1" dirty="0">
                <a:solidFill>
                  <a:schemeClr val="accent1"/>
                </a:solidFill>
                <a:cs typeface="Times New Roman" pitchFamily="18" charset="0"/>
              </a:rPr>
              <a:t>citizen-focused</a:t>
            </a:r>
            <a:r>
              <a:rPr lang="en-US" sz="2400" dirty="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a:t>
            </a:r>
            <a:r>
              <a:rPr lang="en-US" sz="2400" dirty="0">
                <a:solidFill>
                  <a:schemeClr val="accent1"/>
                </a:solidFill>
                <a:cs typeface="Times New Roman" pitchFamily="18" charset="0"/>
              </a:rPr>
              <a:t>the plan </a:t>
            </a:r>
            <a:r>
              <a:rPr lang="en-US" sz="2400" b="1" dirty="0">
                <a:solidFill>
                  <a:schemeClr val="accent1"/>
                </a:solidFill>
                <a:cs typeface="Times New Roman" pitchFamily="18" charset="0"/>
              </a:rPr>
              <a:t>understandable</a:t>
            </a:r>
            <a:r>
              <a:rPr lang="en-US" sz="2400" dirty="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a:t>
            </a:r>
            <a:r>
              <a:rPr lang="en-US" sz="2400" dirty="0">
                <a:solidFill>
                  <a:schemeClr val="accent1"/>
                </a:solidFill>
                <a:cs typeface="Times New Roman" pitchFamily="18" charset="0"/>
              </a:rPr>
              <a:t>the plan problem- and </a:t>
            </a:r>
            <a:r>
              <a:rPr lang="en-US" sz="2400" b="1" dirty="0">
                <a:solidFill>
                  <a:schemeClr val="accent1"/>
                </a:solidFill>
                <a:cs typeface="Times New Roman" pitchFamily="18" charset="0"/>
              </a:rPr>
              <a:t>solution-specific</a:t>
            </a:r>
            <a:r>
              <a:rPr lang="en-US" sz="2400" dirty="0" smtClean="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the plan </a:t>
            </a:r>
            <a:r>
              <a:rPr lang="en-US" sz="2400" b="1" dirty="0" smtClean="0">
                <a:solidFill>
                  <a:schemeClr val="accent1"/>
                </a:solidFill>
                <a:cs typeface="Times New Roman" pitchFamily="18" charset="0"/>
              </a:rPr>
              <a:t>change-specific</a:t>
            </a:r>
            <a:r>
              <a:rPr lang="en-US" sz="2400" dirty="0" smtClean="0">
                <a:solidFill>
                  <a:schemeClr val="accent1"/>
                </a:solidFill>
                <a:cs typeface="Times New Roman" pitchFamily="18" charset="0"/>
              </a:rPr>
              <a:t>?</a:t>
            </a:r>
          </a:p>
          <a:p>
            <a:pPr>
              <a:spcAft>
                <a:spcPts val="200"/>
              </a:spcAft>
              <a:buClr>
                <a:schemeClr val="accent1"/>
              </a:buClr>
            </a:pPr>
            <a:r>
              <a:rPr lang="en-US" sz="2400" dirty="0" smtClean="0">
                <a:solidFill>
                  <a:schemeClr val="accent1"/>
                </a:solidFill>
                <a:cs typeface="Times New Roman" pitchFamily="18" charset="0"/>
              </a:rPr>
              <a:t>Is the plan </a:t>
            </a:r>
            <a:r>
              <a:rPr lang="en-US" sz="2400" b="1" dirty="0" smtClean="0">
                <a:solidFill>
                  <a:schemeClr val="accent1"/>
                </a:solidFill>
                <a:cs typeface="Times New Roman" pitchFamily="18" charset="0"/>
              </a:rPr>
              <a:t>current</a:t>
            </a:r>
            <a:r>
              <a:rPr lang="en-US" sz="2400" dirty="0" smtClean="0">
                <a:solidFill>
                  <a:schemeClr val="accent1"/>
                </a:solidFill>
                <a:cs typeface="Times New Roman" pitchFamily="18" charset="0"/>
              </a:rPr>
              <a:t>?</a:t>
            </a:r>
            <a:endParaRPr lang="en-US" dirty="0">
              <a:solidFill>
                <a:schemeClr val="accent1"/>
              </a:solidFill>
            </a:endParaRPr>
          </a:p>
        </p:txBody>
      </p:sp>
      <p:sp>
        <p:nvSpPr>
          <p:cNvPr id="3" name="Rectangle 2"/>
          <p:cNvSpPr/>
          <p:nvPr/>
        </p:nvSpPr>
        <p:spPr>
          <a:xfrm>
            <a:off x="485334" y="1745622"/>
            <a:ext cx="6028006" cy="523220"/>
          </a:xfrm>
          <a:prstGeom prst="rect">
            <a:avLst/>
          </a:prstGeom>
        </p:spPr>
        <p:txBody>
          <a:bodyPr wrap="square">
            <a:spAutoFit/>
          </a:bodyPr>
          <a:lstStyle/>
          <a:p>
            <a:r>
              <a:rPr lang="en-US" sz="1400" dirty="0">
                <a:cs typeface="Times New Roman" pitchFamily="18" charset="0"/>
              </a:rPr>
              <a:t>Michael Chandler – </a:t>
            </a:r>
            <a:r>
              <a:rPr lang="en-US" sz="1400" i="1" dirty="0">
                <a:cs typeface="Times New Roman" pitchFamily="18" charset="0"/>
              </a:rPr>
              <a:t>Planning Commissioner’s Journal, </a:t>
            </a:r>
            <a:r>
              <a:rPr lang="en-US" sz="1400" dirty="0">
                <a:cs typeface="Times New Roman" pitchFamily="18" charset="0"/>
              </a:rPr>
              <a:t>1995</a:t>
            </a:r>
            <a:br>
              <a:rPr lang="en-US" sz="1400" dirty="0">
                <a:cs typeface="Times New Roman" pitchFamily="18" charset="0"/>
              </a:rPr>
            </a:br>
            <a:r>
              <a:rPr lang="en-US" sz="1400" dirty="0">
                <a:cs typeface="Times New Roman" pitchFamily="18" charset="0"/>
              </a:rPr>
              <a:t>– “Preparing an Implementable Comprehensive Plan”</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11430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Citizen and stakeholder involvement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3600" dirty="0">
              <a:solidFill>
                <a:schemeClr val="tx1"/>
              </a:solidFill>
            </a:endParaRPr>
          </a:p>
        </p:txBody>
      </p:sp>
      <p:sp>
        <p:nvSpPr>
          <p:cNvPr id="3" name="Content Placeholder 2"/>
          <p:cNvSpPr>
            <a:spLocks noGrp="1"/>
          </p:cNvSpPr>
          <p:nvPr>
            <p:ph idx="1"/>
          </p:nvPr>
        </p:nvSpPr>
        <p:spPr>
          <a:xfrm>
            <a:off x="457200" y="2567354"/>
            <a:ext cx="8229600" cy="4007181"/>
          </a:xfrm>
        </p:spPr>
        <p:txBody>
          <a:bodyPr>
            <a:normAutofit/>
          </a:bodyPr>
          <a:lstStyle/>
          <a:p>
            <a:pPr>
              <a:buClr>
                <a:schemeClr val="accent1"/>
              </a:buClr>
            </a:pPr>
            <a:r>
              <a:rPr lang="en-US" sz="2400" dirty="0">
                <a:solidFill>
                  <a:schemeClr val="accent1"/>
                </a:solidFill>
                <a:cs typeface="Times New Roman" pitchFamily="18" charset="0"/>
              </a:rPr>
              <a:t>“…</a:t>
            </a:r>
            <a:r>
              <a:rPr lang="en-US" sz="2400" b="1" dirty="0">
                <a:solidFill>
                  <a:schemeClr val="accent1"/>
                </a:solidFill>
                <a:cs typeface="Times New Roman" pitchFamily="18" charset="0"/>
              </a:rPr>
              <a:t>stakeholder advocacy </a:t>
            </a:r>
            <a:r>
              <a:rPr lang="en-US" sz="2400" dirty="0">
                <a:solidFill>
                  <a:schemeClr val="accent1"/>
                </a:solidFill>
                <a:cs typeface="Times New Roman" pitchFamily="18" charset="0"/>
              </a:rPr>
              <a:t>is the critical factor in moving ideas forward from proposals made in plans to actual actions undertaken by governments.”</a:t>
            </a:r>
          </a:p>
          <a:p>
            <a:pPr>
              <a:buClr>
                <a:schemeClr val="accent1"/>
              </a:buClr>
            </a:pPr>
            <a:endParaRPr lang="en-US" sz="2400" dirty="0">
              <a:solidFill>
                <a:schemeClr val="accent1"/>
              </a:solidFill>
              <a:cs typeface="Times New Roman" pitchFamily="18" charset="0"/>
            </a:endParaRPr>
          </a:p>
          <a:p>
            <a:pPr>
              <a:buClr>
                <a:schemeClr val="accent1"/>
              </a:buClr>
            </a:pPr>
            <a:r>
              <a:rPr lang="en-US" sz="2400" dirty="0">
                <a:solidFill>
                  <a:schemeClr val="accent1"/>
                </a:solidFill>
                <a:cs typeface="Times New Roman" pitchFamily="18" charset="0"/>
              </a:rPr>
              <a:t>“With </a:t>
            </a:r>
            <a:r>
              <a:rPr lang="en-US" sz="2400" b="1" dirty="0">
                <a:solidFill>
                  <a:schemeClr val="accent1"/>
                </a:solidFill>
                <a:cs typeface="Times New Roman" pitchFamily="18" charset="0"/>
              </a:rPr>
              <a:t>broad participation </a:t>
            </a:r>
            <a:r>
              <a:rPr lang="en-US" sz="2400" dirty="0">
                <a:solidFill>
                  <a:schemeClr val="accent1"/>
                </a:solidFill>
                <a:cs typeface="Times New Roman" pitchFamily="18" charset="0"/>
              </a:rPr>
              <a:t>in plan making, planners develop stronger plans, reduce the potential for latent groups who oppose proposed policies to unexpectedly emerge at the last moment, and increase the potential for achieving some degree of consensus among affected interests.”</a:t>
            </a:r>
          </a:p>
          <a:p>
            <a:pPr marL="0" indent="0">
              <a:buNone/>
            </a:pPr>
            <a:endParaRPr lang="en-US" sz="1800" i="1" dirty="0"/>
          </a:p>
        </p:txBody>
      </p:sp>
      <p:sp>
        <p:nvSpPr>
          <p:cNvPr id="4" name="Rectangle 3"/>
          <p:cNvSpPr/>
          <p:nvPr/>
        </p:nvSpPr>
        <p:spPr>
          <a:xfrm>
            <a:off x="485333" y="1752658"/>
            <a:ext cx="7097151" cy="523220"/>
          </a:xfrm>
          <a:prstGeom prst="rect">
            <a:avLst/>
          </a:prstGeom>
        </p:spPr>
        <p:txBody>
          <a:bodyPr wrap="square">
            <a:spAutoFit/>
          </a:bodyPr>
          <a:lstStyle/>
          <a:p>
            <a:r>
              <a:rPr lang="en-US" sz="1400" dirty="0">
                <a:cs typeface="Times New Roman" pitchFamily="18" charset="0"/>
              </a:rPr>
              <a:t>Richard Burby – </a:t>
            </a:r>
            <a:r>
              <a:rPr lang="en-US" sz="1400" i="1" dirty="0">
                <a:cs typeface="Times New Roman" pitchFamily="18" charset="0"/>
              </a:rPr>
              <a:t>Journal of the American Planning Association, </a:t>
            </a:r>
            <a:r>
              <a:rPr lang="en-US" sz="1400" dirty="0">
                <a:cs typeface="Times New Roman" pitchFamily="18" charset="0"/>
              </a:rPr>
              <a:t>2003</a:t>
            </a:r>
            <a:br>
              <a:rPr lang="en-US" sz="1400" dirty="0">
                <a:cs typeface="Times New Roman" pitchFamily="18" charset="0"/>
              </a:rPr>
            </a:br>
            <a:r>
              <a:rPr lang="en-US" sz="1400" dirty="0">
                <a:cs typeface="Times New Roman" pitchFamily="18" charset="0"/>
              </a:rPr>
              <a:t>– “Making Plans that Matter, Citizen Involvement and Government Action”</a:t>
            </a:r>
            <a:endParaRPr lang="en-US" sz="1400" dirty="0"/>
          </a:p>
        </p:txBody>
      </p:sp>
    </p:spTree>
    <p:extLst>
      <p:ext uri="{BB962C8B-B14F-4D97-AF65-F5344CB8AC3E}">
        <p14:creationId xmlns:p14="http://schemas.microsoft.com/office/powerpoint/2010/main" val="147728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cdn.seomoz.org/img/award_big.jpg"/>
          <p:cNvPicPr/>
          <p:nvPr/>
        </p:nvPicPr>
        <p:blipFill>
          <a:blip r:embed="rId2" cstate="print">
            <a:extLst>
              <a:ext uri="{BEBA8EAE-BF5A-486C-A8C5-ECC9F3942E4B}">
                <a14:imgProps xmlns:a14="http://schemas.microsoft.com/office/drawing/2010/main">
                  <a14:imgLayer r:embed="rId3">
                    <a14:imgEffect>
                      <a14:colorTemperature colorTemp="6000"/>
                    </a14:imgEffect>
                    <a14:imgEffect>
                      <a14:saturation sat="48000"/>
                    </a14:imgEffect>
                    <a14:imgEffect>
                      <a14:brightnessContrast bright="-2000"/>
                    </a14:imgEffect>
                  </a14:imgLayer>
                </a14:imgProps>
              </a:ext>
            </a:extLst>
          </a:blip>
          <a:stretch>
            <a:fillRect/>
          </a:stretch>
        </p:blipFill>
        <p:spPr bwMode="auto">
          <a:xfrm>
            <a:off x="6719812" y="2497820"/>
            <a:ext cx="1809750" cy="2790825"/>
          </a:xfrm>
          <a:prstGeom prst="rect">
            <a:avLst/>
          </a:prstGeom>
          <a:noFill/>
          <a:ln>
            <a:noFill/>
          </a:ln>
        </p:spPr>
      </p:pic>
      <p:sp>
        <p:nvSpPr>
          <p:cNvPr id="2" name="Title 1"/>
          <p:cNvSpPr>
            <a:spLocks noGrp="1"/>
          </p:cNvSpPr>
          <p:nvPr>
            <p:ph type="title"/>
          </p:nvPr>
        </p:nvSpPr>
        <p:spPr>
          <a:xfrm>
            <a:off x="95689" y="1143000"/>
            <a:ext cx="8941981" cy="9144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Characteristics of PA APA award winning plans</a:t>
            </a:r>
            <a:endPar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endParaRPr>
          </a:p>
        </p:txBody>
      </p:sp>
      <p:sp>
        <p:nvSpPr>
          <p:cNvPr id="4" name="Content Placeholder 3"/>
          <p:cNvSpPr>
            <a:spLocks noGrp="1"/>
          </p:cNvSpPr>
          <p:nvPr>
            <p:ph sz="half" idx="1"/>
          </p:nvPr>
        </p:nvSpPr>
        <p:spPr>
          <a:xfrm>
            <a:off x="534570" y="2310619"/>
            <a:ext cx="5946093" cy="4431267"/>
          </a:xfrm>
        </p:spPr>
        <p:txBody>
          <a:bodyPr>
            <a:noAutofit/>
          </a:bodyPr>
          <a:lstStyle/>
          <a:p>
            <a:pPr marL="228600" indent="-228600">
              <a:spcBef>
                <a:spcPts val="0"/>
              </a:spcBef>
              <a:spcAft>
                <a:spcPts val="1800"/>
              </a:spcAft>
              <a:buClr>
                <a:schemeClr val="accent1"/>
              </a:buClr>
              <a:tabLst>
                <a:tab pos="228600" algn="l"/>
                <a:tab pos="457200" algn="l"/>
              </a:tabLst>
            </a:pPr>
            <a:r>
              <a:rPr lang="en-US" sz="2400" dirty="0" smtClean="0">
                <a:solidFill>
                  <a:schemeClr val="accent1"/>
                </a:solidFill>
                <a:cs typeface="Times New Roman" pitchFamily="18" charset="0"/>
              </a:rPr>
              <a:t>Efficient in words, minimal jargon</a:t>
            </a:r>
          </a:p>
          <a:p>
            <a:pPr marL="228600" indent="-228600">
              <a:spcBef>
                <a:spcPts val="0"/>
              </a:spcBef>
              <a:spcAft>
                <a:spcPts val="1800"/>
              </a:spcAft>
              <a:buClr>
                <a:schemeClr val="accent1"/>
              </a:buClr>
              <a:tabLst>
                <a:tab pos="228600" algn="l"/>
                <a:tab pos="457200" algn="l"/>
              </a:tabLst>
            </a:pPr>
            <a:r>
              <a:rPr lang="en-US" sz="2400" dirty="0" smtClean="0">
                <a:solidFill>
                  <a:schemeClr val="accent1"/>
                </a:solidFill>
                <a:cs typeface="Times New Roman" pitchFamily="18" charset="0"/>
              </a:rPr>
              <a:t>Use of accepted publication layout principles</a:t>
            </a:r>
          </a:p>
          <a:p>
            <a:pPr marL="228600" indent="-228600">
              <a:spcBef>
                <a:spcPts val="0"/>
              </a:spcBef>
              <a:spcAft>
                <a:spcPts val="1800"/>
              </a:spcAft>
              <a:buClr>
                <a:schemeClr val="accent1"/>
              </a:buClr>
              <a:tabLst>
                <a:tab pos="228600" algn="l"/>
                <a:tab pos="457200" algn="l"/>
              </a:tabLst>
            </a:pPr>
            <a:r>
              <a:rPr lang="en-US" sz="2400" dirty="0" smtClean="0">
                <a:solidFill>
                  <a:schemeClr val="accent1"/>
                </a:solidFill>
                <a:cs typeface="Times New Roman" pitchFamily="18" charset="0"/>
              </a:rPr>
              <a:t>Ideas illustrated by drawings, photos &amp; simulations</a:t>
            </a:r>
          </a:p>
          <a:p>
            <a:pPr marL="228600" indent="-228600">
              <a:spcBef>
                <a:spcPts val="0"/>
              </a:spcBef>
              <a:spcAft>
                <a:spcPts val="1800"/>
              </a:spcAft>
              <a:buClr>
                <a:schemeClr val="accent1"/>
              </a:buClr>
              <a:tabLst>
                <a:tab pos="228600" algn="l"/>
                <a:tab pos="457200" algn="l"/>
              </a:tabLst>
            </a:pPr>
            <a:r>
              <a:rPr lang="en-US" sz="2400" dirty="0">
                <a:solidFill>
                  <a:schemeClr val="accent1"/>
                </a:solidFill>
                <a:cs typeface="Times New Roman" pitchFamily="18" charset="0"/>
              </a:rPr>
              <a:t>Findings related to real issues, with detailed recommendations</a:t>
            </a:r>
          </a:p>
          <a:p>
            <a:pPr marL="228600" indent="-228600">
              <a:spcBef>
                <a:spcPts val="0"/>
              </a:spcBef>
              <a:spcAft>
                <a:spcPts val="1800"/>
              </a:spcAft>
              <a:buClr>
                <a:schemeClr val="accent1"/>
              </a:buClr>
              <a:tabLst>
                <a:tab pos="228600" algn="l"/>
                <a:tab pos="457200" algn="l"/>
              </a:tabLst>
            </a:pPr>
            <a:r>
              <a:rPr lang="en-US" sz="2400" dirty="0">
                <a:solidFill>
                  <a:schemeClr val="accent1"/>
                </a:solidFill>
                <a:cs typeface="Times New Roman" pitchFamily="18" charset="0"/>
              </a:rPr>
              <a:t>Inclusion of ready-to-use samples of tools &amp; practices</a:t>
            </a:r>
          </a:p>
          <a:p>
            <a:pPr marL="0" indent="-457200">
              <a:spcBef>
                <a:spcPts val="0"/>
              </a:spcBef>
              <a:spcAft>
                <a:spcPts val="1800"/>
              </a:spcAft>
              <a:buClr>
                <a:schemeClr val="accent1"/>
              </a:buClr>
              <a:tabLst>
                <a:tab pos="457200" algn="l"/>
              </a:tabLst>
            </a:pPr>
            <a:endParaRPr lang="en-US" dirty="0">
              <a:solidFill>
                <a:schemeClr val="accent1"/>
              </a:solidFill>
              <a:cs typeface="Times New Roman" pitchFamily="18" charset="0"/>
            </a:endParaRPr>
          </a:p>
        </p:txBody>
      </p:sp>
      <p:sp>
        <p:nvSpPr>
          <p:cNvPr id="7" name="Text Box 1"/>
          <p:cNvSpPr txBox="1">
            <a:spLocks noChangeArrowheads="1"/>
          </p:cNvSpPr>
          <p:nvPr/>
        </p:nvSpPr>
        <p:spPr bwMode="auto">
          <a:xfrm>
            <a:off x="7029375" y="2830537"/>
            <a:ext cx="1190625" cy="1104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0" i="1" u="none" strike="noStrike" cap="none" normalizeH="0" baseline="0" dirty="0" smtClean="0">
                <a:ln>
                  <a:noFill/>
                </a:ln>
                <a:solidFill>
                  <a:schemeClr val="tx1"/>
                </a:solidFill>
                <a:effectLst/>
                <a:latin typeface="Garamond" pitchFamily="18" charset="0"/>
                <a:cs typeface="Arial" pitchFamily="34" charset="0"/>
              </a:rPr>
              <a:t>Best &amp;</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0" i="1" u="none" strike="noStrike" cap="none" normalizeH="0" baseline="0" dirty="0" smtClean="0">
                <a:ln>
                  <a:noFill/>
                </a:ln>
                <a:solidFill>
                  <a:schemeClr val="tx1"/>
                </a:solidFill>
                <a:effectLst/>
                <a:latin typeface="Garamond" pitchFamily="18" charset="0"/>
                <a:cs typeface="Arial" pitchFamily="34" charset="0"/>
              </a:rPr>
              <a:t>Brightest 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0" i="1" u="none" strike="noStrike" cap="none" normalizeH="0" baseline="0" dirty="0" smtClean="0">
                <a:ln>
                  <a:noFill/>
                </a:ln>
                <a:solidFill>
                  <a:schemeClr val="tx1"/>
                </a:solidFill>
                <a:effectLst/>
                <a:latin typeface="Garamond" pitchFamily="18" charset="0"/>
                <a:cs typeface="Arial" pitchFamily="34" charset="0"/>
              </a:rPr>
              <a:t>Pennsylvania</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0" i="1" u="none" strike="noStrike" cap="none" normalizeH="0" baseline="0" dirty="0" smtClean="0">
                <a:ln>
                  <a:noFill/>
                </a:ln>
                <a:solidFill>
                  <a:schemeClr val="tx1"/>
                </a:solidFill>
                <a:effectLst/>
                <a:latin typeface="Garamond" pitchFamily="18" charset="0"/>
                <a:cs typeface="Arial" pitchFamily="34" charset="0"/>
              </a:rPr>
              <a:t>Planning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057521929"/>
              </p:ext>
            </p:extLst>
          </p:nvPr>
        </p:nvGraphicFramePr>
        <p:xfrm>
          <a:off x="431106" y="1041225"/>
          <a:ext cx="7165448" cy="456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4"/>
          <p:cNvSpPr txBox="1">
            <a:spLocks/>
          </p:cNvSpPr>
          <p:nvPr/>
        </p:nvSpPr>
        <p:spPr>
          <a:xfrm>
            <a:off x="1554480" y="5025683"/>
            <a:ext cx="7132319" cy="1042416"/>
          </a:xfrm>
          <a:prstGeom prst="rect">
            <a:avLst/>
          </a:prstGeom>
          <a:solidFill>
            <a:schemeClr val="bg2">
              <a:lumMod val="40000"/>
              <a:lumOff val="60000"/>
            </a:schemeClr>
          </a:solidFill>
          <a:ln w="19050">
            <a:solidFill>
              <a:schemeClr val="bg2"/>
            </a:solidFill>
          </a:ln>
        </p:spPr>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0" name="Picture 2" descr="C:\Users\jim pashek\Desktop\Light bulb.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5021257"/>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4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sp>
        <p:nvSpPr>
          <p:cNvPr id="6" name="Content Placeholder 5"/>
          <p:cNvSpPr>
            <a:spLocks noGrp="1"/>
          </p:cNvSpPr>
          <p:nvPr>
            <p:ph idx="1"/>
          </p:nvPr>
        </p:nvSpPr>
        <p:spPr>
          <a:xfrm>
            <a:off x="72571" y="2398542"/>
            <a:ext cx="9071429" cy="4079169"/>
          </a:xfrm>
        </p:spPr>
        <p:txBody>
          <a:bodyPr>
            <a:normAutofit/>
          </a:bodyPr>
          <a:lstStyle/>
          <a:p>
            <a:pPr marL="0" indent="-457200">
              <a:spcBef>
                <a:spcPts val="0"/>
              </a:spcBef>
              <a:spcAft>
                <a:spcPts val="600"/>
              </a:spcAft>
              <a:buClr>
                <a:schemeClr val="accent1"/>
              </a:buClr>
              <a:buAutoNum type="arabicPeriod"/>
              <a:tabLst>
                <a:tab pos="457200" algn="l"/>
              </a:tabLst>
            </a:pPr>
            <a:r>
              <a:rPr lang="en-US" sz="2600" b="1" dirty="0" smtClean="0">
                <a:solidFill>
                  <a:schemeClr val="accent1"/>
                </a:solidFill>
                <a:latin typeface="AvantGarde Md BT" pitchFamily="34" charset="0"/>
                <a:ea typeface="Tahoma" pitchFamily="34" charset="0"/>
                <a:cs typeface="Aharoni" pitchFamily="2" charset="-79"/>
              </a:rPr>
              <a:t>Focus the plan on relevant, real community issues</a:t>
            </a:r>
          </a:p>
          <a:p>
            <a:pPr marL="914400" indent="-457200">
              <a:buClr>
                <a:schemeClr val="accent2"/>
              </a:buClr>
            </a:pPr>
            <a:r>
              <a:rPr lang="en-US" sz="2400" dirty="0" smtClean="0">
                <a:solidFill>
                  <a:schemeClr val="accent2"/>
                </a:solidFill>
                <a:ea typeface="Tahoma" pitchFamily="34" charset="0"/>
                <a:cs typeface="Tahoma" pitchFamily="34" charset="0"/>
              </a:rPr>
              <a:t>A plan should be preceded by an assessment of community issues which the plan should address</a:t>
            </a:r>
            <a:endParaRPr lang="en-US" sz="2400" i="1" dirty="0">
              <a:solidFill>
                <a:schemeClr val="accent2"/>
              </a:solidFill>
              <a:ea typeface="Tahoma" pitchFamily="34" charset="0"/>
              <a:cs typeface="Tahoma" pitchFamily="34" charset="0"/>
            </a:endParaRPr>
          </a:p>
          <a:p>
            <a:pPr marL="914400" indent="-457200">
              <a:buClr>
                <a:schemeClr val="accent2"/>
              </a:buClr>
            </a:pPr>
            <a:r>
              <a:rPr lang="en-US" sz="2400" dirty="0" smtClean="0">
                <a:solidFill>
                  <a:schemeClr val="accent2"/>
                </a:solidFill>
                <a:ea typeface="Tahoma" pitchFamily="34" charset="0"/>
                <a:cs typeface="Tahoma" pitchFamily="34" charset="0"/>
              </a:rPr>
              <a:t>The work scope should go beyond the “conventional formula”</a:t>
            </a:r>
          </a:p>
          <a:p>
            <a:pPr marL="914400" indent="-457200">
              <a:buClr>
                <a:schemeClr val="accent2"/>
              </a:buClr>
            </a:pPr>
            <a:r>
              <a:rPr lang="en-US" sz="2400" dirty="0" smtClean="0">
                <a:solidFill>
                  <a:schemeClr val="accent2"/>
                </a:solidFill>
                <a:ea typeface="Tahoma" pitchFamily="34" charset="0"/>
                <a:cs typeface="Tahoma" pitchFamily="34" charset="0"/>
              </a:rPr>
              <a:t>As the plan is underway, confirm or revise the assessment of issues</a:t>
            </a:r>
            <a:endParaRPr lang="en-US" sz="2400" i="1" dirty="0" smtClean="0">
              <a:solidFill>
                <a:schemeClr val="accent2"/>
              </a:solidFill>
              <a:ea typeface="Tahoma" pitchFamily="34" charset="0"/>
              <a:cs typeface="Tahoma" pitchFamily="34" charset="0"/>
            </a:endParaRPr>
          </a:p>
          <a:p>
            <a:pPr marL="914400" indent="-457200">
              <a:buClr>
                <a:schemeClr val="accent2"/>
              </a:buClr>
            </a:pPr>
            <a:r>
              <a:rPr lang="en-US" sz="2400" dirty="0" smtClean="0">
                <a:solidFill>
                  <a:schemeClr val="accent2"/>
                </a:solidFill>
                <a:ea typeface="Tahoma" pitchFamily="34" charset="0"/>
                <a:cs typeface="Tahoma" pitchFamily="34" charset="0"/>
              </a:rPr>
              <a:t>Avoid costly generation of information/data not of particular relevance</a:t>
            </a:r>
          </a:p>
          <a:p>
            <a:endParaRPr lang="en-US" sz="4000" dirty="0">
              <a:latin typeface="Tahoma" pitchFamily="34" charset="0"/>
              <a:ea typeface="Tahoma" pitchFamily="34" charset="0"/>
              <a:cs typeface="Tahoma" pitchFamily="34" charset="0"/>
            </a:endParaRPr>
          </a:p>
        </p:txBody>
      </p:sp>
      <p:pic>
        <p:nvPicPr>
          <p:cNvPr id="4"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98542"/>
            <a:ext cx="8229600" cy="4079169"/>
          </a:xfrm>
        </p:spPr>
        <p:txBody>
          <a:bodyPr>
            <a:normAutofit/>
          </a:bodyPr>
          <a:lstStyle/>
          <a:p>
            <a:pPr marL="0" indent="0">
              <a:spcBef>
                <a:spcPts val="0"/>
              </a:spcBef>
              <a:spcAft>
                <a:spcPts val="600"/>
              </a:spcAft>
              <a:buClr>
                <a:schemeClr val="accent1"/>
              </a:buClr>
              <a:buNone/>
            </a:pPr>
            <a:r>
              <a:rPr lang="en-US" sz="2600" b="1" dirty="0">
                <a:solidFill>
                  <a:schemeClr val="accent1"/>
                </a:solidFill>
              </a:rPr>
              <a:t>More on vision, goals, objectives &amp; </a:t>
            </a:r>
            <a:r>
              <a:rPr lang="en-US" sz="2600" b="1" dirty="0" smtClean="0">
                <a:solidFill>
                  <a:schemeClr val="accent1"/>
                </a:solidFill>
              </a:rPr>
              <a:t>policies</a:t>
            </a:r>
          </a:p>
          <a:p>
            <a:pPr marL="457200" indent="-457200">
              <a:buClr>
                <a:schemeClr val="accent2"/>
              </a:buClr>
              <a:buFont typeface="+mj-lt"/>
              <a:buAutoNum type="arabicPeriod"/>
            </a:pPr>
            <a:r>
              <a:rPr lang="en-US" sz="2400" dirty="0">
                <a:solidFill>
                  <a:schemeClr val="accent2"/>
                </a:solidFill>
              </a:rPr>
              <a:t>Do they convey uniqueness?</a:t>
            </a:r>
          </a:p>
          <a:p>
            <a:pPr marL="857250" lvl="1" indent="-457200">
              <a:buClr>
                <a:schemeClr val="tx1">
                  <a:lumMod val="75000"/>
                  <a:lumOff val="25000"/>
                </a:schemeClr>
              </a:buClr>
              <a:buFont typeface="Georgia" pitchFamily="18" charset="0"/>
              <a:buChar char="–"/>
            </a:pPr>
            <a:r>
              <a:rPr lang="en-US" sz="2000" dirty="0">
                <a:solidFill>
                  <a:schemeClr val="tx1">
                    <a:lumMod val="65000"/>
                    <a:lumOff val="35000"/>
                  </a:schemeClr>
                </a:solidFill>
              </a:rPr>
              <a:t>Or do they look like they could be written for any/every community?</a:t>
            </a:r>
          </a:p>
          <a:p>
            <a:pPr marL="457200" indent="-457200">
              <a:buClr>
                <a:schemeClr val="accent2"/>
              </a:buClr>
              <a:buFont typeface="+mj-lt"/>
              <a:buAutoNum type="arabicPeriod"/>
            </a:pPr>
            <a:r>
              <a:rPr lang="en-US" sz="2400" dirty="0">
                <a:solidFill>
                  <a:schemeClr val="accent2"/>
                </a:solidFill>
              </a:rPr>
              <a:t>Do they have substance and relevance?</a:t>
            </a:r>
          </a:p>
          <a:p>
            <a:pPr marL="857250" lvl="1" indent="-457200">
              <a:buClr>
                <a:schemeClr val="tx1">
                  <a:lumMod val="75000"/>
                  <a:lumOff val="25000"/>
                </a:schemeClr>
              </a:buClr>
              <a:buFont typeface="Georgia" pitchFamily="18" charset="0"/>
              <a:buChar char="–"/>
            </a:pPr>
            <a:r>
              <a:rPr lang="en-US" sz="2000" dirty="0">
                <a:solidFill>
                  <a:schemeClr val="tx1">
                    <a:lumMod val="65000"/>
                    <a:lumOff val="35000"/>
                  </a:schemeClr>
                </a:solidFill>
              </a:rPr>
              <a:t>Or are they “mom and apple pie”?  Do they state the obvious?</a:t>
            </a:r>
          </a:p>
          <a:p>
            <a:pPr marL="457200" indent="-457200">
              <a:buClr>
                <a:schemeClr val="accent2"/>
              </a:buClr>
              <a:buFont typeface="+mj-lt"/>
              <a:buAutoNum type="arabicPeriod"/>
            </a:pPr>
            <a:r>
              <a:rPr lang="en-US" sz="2400" dirty="0">
                <a:solidFill>
                  <a:schemeClr val="accent2"/>
                </a:solidFill>
              </a:rPr>
              <a:t>Can they be tied to definite actions?</a:t>
            </a:r>
          </a:p>
          <a:p>
            <a:pPr marL="857250" lvl="1" indent="-457200">
              <a:buClr>
                <a:schemeClr val="tx1">
                  <a:lumMod val="75000"/>
                  <a:lumOff val="25000"/>
                </a:schemeClr>
              </a:buClr>
              <a:buFont typeface="Georgia" pitchFamily="18" charset="0"/>
              <a:buChar char="–"/>
            </a:pPr>
            <a:r>
              <a:rPr lang="en-US" sz="2000" dirty="0">
                <a:solidFill>
                  <a:schemeClr val="tx1">
                    <a:lumMod val="65000"/>
                    <a:lumOff val="35000"/>
                  </a:schemeClr>
                </a:solidFill>
              </a:rPr>
              <a:t>Or are they so generally written that they can be used to justify almost </a:t>
            </a:r>
            <a:r>
              <a:rPr lang="en-US" sz="2000" dirty="0" smtClean="0">
                <a:solidFill>
                  <a:schemeClr val="tx1">
                    <a:lumMod val="65000"/>
                    <a:lumOff val="35000"/>
                  </a:schemeClr>
                </a:solidFill>
              </a:rPr>
              <a:t>any or no </a:t>
            </a:r>
            <a:r>
              <a:rPr lang="en-US" sz="2000" dirty="0">
                <a:solidFill>
                  <a:schemeClr val="tx1">
                    <a:lumMod val="65000"/>
                    <a:lumOff val="35000"/>
                  </a:schemeClr>
                </a:solidFill>
              </a:rPr>
              <a:t>action?</a:t>
            </a:r>
          </a:p>
          <a:p>
            <a:endParaRPr lang="en-US" sz="4000" dirty="0">
              <a:latin typeface="Tahoma" pitchFamily="34" charset="0"/>
              <a:ea typeface="Tahoma" pitchFamily="34" charset="0"/>
              <a:cs typeface="Tahoma" pitchFamily="34" charset="0"/>
            </a:endParaRPr>
          </a:p>
        </p:txBody>
      </p:sp>
      <p:sp>
        <p:nvSpPr>
          <p:cNvPr id="2" name="Title 1"/>
          <p:cNvSpPr>
            <a:spLocks noGrp="1"/>
          </p:cNvSpPr>
          <p:nvPr>
            <p:ph type="title"/>
          </p:nvPr>
        </p:nvSpPr>
        <p:spPr/>
        <p:txBody>
          <a:bodyPr/>
          <a:lstStyle/>
          <a:p>
            <a:endParaRPr lang="en-US" dirty="0"/>
          </a:p>
        </p:txBody>
      </p:sp>
      <p:sp>
        <p:nvSpPr>
          <p:cNvPr id="7" name="Title 4"/>
          <p:cNvSpPr txBox="1">
            <a:spLocks/>
          </p:cNvSpPr>
          <p:nvPr/>
        </p:nvSpPr>
        <p:spPr>
          <a:xfrm>
            <a:off x="1554480" y="1143000"/>
            <a:ext cx="7132319" cy="1042416"/>
          </a:xfrm>
          <a:prstGeom prst="rect">
            <a:avLst/>
          </a:prstGeom>
          <a:solidFill>
            <a:schemeClr val="bg2">
              <a:lumMod val="40000"/>
              <a:lumOff val="60000"/>
            </a:schemeClr>
          </a:solidFill>
          <a:ln w="19050">
            <a:solidFill>
              <a:schemeClr val="bg2"/>
            </a:solidFill>
          </a:ln>
        </p:spPr>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8318" y="3933090"/>
            <a:ext cx="2412232" cy="1981200"/>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1493065933"/>
              </p:ext>
            </p:extLst>
          </p:nvPr>
        </p:nvGraphicFramePr>
        <p:xfrm>
          <a:off x="561625" y="3933090"/>
          <a:ext cx="5791200" cy="1981200"/>
        </p:xfrm>
        <a:graphic>
          <a:graphicData uri="http://schemas.openxmlformats.org/drawingml/2006/table">
            <a:tbl>
              <a:tblPr firstRow="1" firstCol="1" lastRow="1" lastCol="1" bandRow="1" bandCol="1">
                <a:tableStyleId>{21E4AEA4-8DFA-4A89-87EB-49C32662AFE0}</a:tableStyleId>
              </a:tblPr>
              <a:tblGrid>
                <a:gridCol w="1447800"/>
                <a:gridCol w="1524000"/>
                <a:gridCol w="1447800"/>
                <a:gridCol w="1371600"/>
              </a:tblGrid>
              <a:tr h="198283">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800" dirty="0" smtClean="0">
                          <a:effectLst/>
                        </a:rPr>
                        <a:t>Strengths</a:t>
                      </a:r>
                    </a:p>
                    <a:p>
                      <a:pPr marL="0" marR="0" algn="ctr">
                        <a:spcBef>
                          <a:spcPts val="0"/>
                        </a:spcBef>
                        <a:spcAft>
                          <a:spcPts val="0"/>
                        </a:spcAft>
                      </a:pPr>
                      <a:endParaRPr lang="en-US" sz="800" b="0" dirty="0">
                        <a:effectLst/>
                        <a:latin typeface="Times New Roman"/>
                        <a:ea typeface="Times New Roman"/>
                      </a:endParaRPr>
                    </a:p>
                  </a:txBody>
                  <a:tcPr marL="48946" marR="48946" marT="0" marB="0" anchorCtr="1"/>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800" dirty="0" smtClean="0">
                          <a:effectLst/>
                        </a:rPr>
                        <a:t>Weaknesses</a:t>
                      </a:r>
                      <a:endParaRPr lang="en-US" sz="800" b="0" dirty="0">
                        <a:effectLst/>
                        <a:latin typeface="Times New Roman"/>
                        <a:ea typeface="Times New Roman"/>
                      </a:endParaRPr>
                    </a:p>
                  </a:txBody>
                  <a:tcPr marL="48946" marR="48946" marT="0" marB="0" anchorCtr="1"/>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800" dirty="0" smtClean="0">
                          <a:effectLst/>
                        </a:rPr>
                        <a:t>Opportunities</a:t>
                      </a:r>
                      <a:endParaRPr lang="en-US" sz="800" b="0" dirty="0">
                        <a:effectLst/>
                        <a:latin typeface="Times New Roman"/>
                        <a:ea typeface="Times New Roman"/>
                      </a:endParaRPr>
                    </a:p>
                  </a:txBody>
                  <a:tcPr marL="48946" marR="48946" marT="0" marB="0" anchorCtr="1"/>
                </a:tc>
                <a:tc>
                  <a:txBody>
                    <a:bodyPr/>
                    <a:lstStyle/>
                    <a:p>
                      <a:pPr marL="0" marR="0" algn="ctr">
                        <a:spcBef>
                          <a:spcPts val="0"/>
                        </a:spcBef>
                        <a:spcAft>
                          <a:spcPts val="0"/>
                        </a:spcAft>
                      </a:pPr>
                      <a:endParaRPr lang="en-US" sz="800" dirty="0" smtClean="0">
                        <a:effectLst/>
                      </a:endParaRPr>
                    </a:p>
                    <a:p>
                      <a:pPr marL="0" marR="0" algn="ctr">
                        <a:spcBef>
                          <a:spcPts val="0"/>
                        </a:spcBef>
                        <a:spcAft>
                          <a:spcPts val="0"/>
                        </a:spcAft>
                      </a:pPr>
                      <a:r>
                        <a:rPr lang="en-US" sz="800" dirty="0" smtClean="0">
                          <a:effectLst/>
                        </a:rPr>
                        <a:t>Threats</a:t>
                      </a:r>
                      <a:endParaRPr lang="en-US" sz="800" b="0" dirty="0">
                        <a:effectLst/>
                        <a:latin typeface="Times New Roman"/>
                        <a:ea typeface="Times New Roman"/>
                      </a:endParaRPr>
                    </a:p>
                  </a:txBody>
                  <a:tcPr marL="48946" marR="48946" marT="0" marB="0" anchorCtr="1"/>
                </a:tc>
              </a:tr>
              <a:tr h="1615440">
                <a:tc>
                  <a:txBody>
                    <a:bodyPr/>
                    <a:lstStyle/>
                    <a:p>
                      <a:pPr marL="342900" marR="0" lvl="0" indent="-342900">
                        <a:spcBef>
                          <a:spcPts val="0"/>
                        </a:spcBef>
                        <a:spcAft>
                          <a:spcPts val="0"/>
                        </a:spcAft>
                        <a:buFont typeface="Symbol"/>
                        <a:buChar char=""/>
                        <a:tabLst>
                          <a:tab pos="457200" algn="l"/>
                        </a:tabLst>
                      </a:pPr>
                      <a:endParaRPr lang="en-US" sz="800" dirty="0" smtClean="0">
                        <a:effectLst/>
                      </a:endParaRPr>
                    </a:p>
                    <a:p>
                      <a:pPr marL="342900" marR="0" lvl="0" indent="-342900">
                        <a:spcBef>
                          <a:spcPts val="0"/>
                        </a:spcBef>
                        <a:spcAft>
                          <a:spcPts val="0"/>
                        </a:spcAft>
                        <a:buFont typeface="Symbol"/>
                        <a:buChar char=""/>
                        <a:tabLst>
                          <a:tab pos="457200" algn="l"/>
                        </a:tabLst>
                      </a:pPr>
                      <a:r>
                        <a:rPr lang="en-US" sz="800" dirty="0" smtClean="0">
                          <a:effectLst/>
                        </a:rPr>
                        <a:t>Commercial </a:t>
                      </a:r>
                      <a:r>
                        <a:rPr lang="en-US" sz="800" dirty="0">
                          <a:effectLst/>
                        </a:rPr>
                        <a:t>building inventory</a:t>
                      </a:r>
                    </a:p>
                    <a:p>
                      <a:pPr marL="342900" marR="0" lvl="0" indent="-342900">
                        <a:spcBef>
                          <a:spcPts val="0"/>
                        </a:spcBef>
                        <a:spcAft>
                          <a:spcPts val="0"/>
                        </a:spcAft>
                        <a:buFont typeface="Symbol"/>
                        <a:buChar char=""/>
                        <a:tabLst>
                          <a:tab pos="457200" algn="l"/>
                        </a:tabLst>
                      </a:pPr>
                      <a:r>
                        <a:rPr lang="en-US" sz="800" dirty="0">
                          <a:effectLst/>
                        </a:rPr>
                        <a:t>Tax incentives/LERTA program</a:t>
                      </a:r>
                    </a:p>
                    <a:p>
                      <a:pPr marL="342900" marR="0" lvl="0" indent="-342900">
                        <a:spcBef>
                          <a:spcPts val="0"/>
                        </a:spcBef>
                        <a:spcAft>
                          <a:spcPts val="0"/>
                        </a:spcAft>
                        <a:buFont typeface="Symbol"/>
                        <a:buChar char=""/>
                        <a:tabLst>
                          <a:tab pos="457200" algn="l"/>
                        </a:tabLst>
                      </a:pPr>
                      <a:r>
                        <a:rPr lang="en-US" sz="800" dirty="0">
                          <a:effectLst/>
                        </a:rPr>
                        <a:t>Location</a:t>
                      </a:r>
                    </a:p>
                    <a:p>
                      <a:pPr marL="342900" marR="0" lvl="0" indent="-342900">
                        <a:spcBef>
                          <a:spcPts val="0"/>
                        </a:spcBef>
                        <a:spcAft>
                          <a:spcPts val="0"/>
                        </a:spcAft>
                        <a:buFont typeface="Symbol"/>
                        <a:buChar char=""/>
                        <a:tabLst>
                          <a:tab pos="457200" algn="l"/>
                        </a:tabLst>
                      </a:pPr>
                      <a:r>
                        <a:rPr lang="en-US" sz="800" dirty="0">
                          <a:effectLst/>
                        </a:rPr>
                        <a:t>Business district is level </a:t>
                      </a:r>
                    </a:p>
                    <a:p>
                      <a:pPr marL="342900" marR="0" lvl="0" indent="-342900">
                        <a:spcBef>
                          <a:spcPts val="0"/>
                        </a:spcBef>
                        <a:spcAft>
                          <a:spcPts val="0"/>
                        </a:spcAft>
                        <a:buFont typeface="Symbol"/>
                        <a:buChar char=""/>
                        <a:tabLst>
                          <a:tab pos="457200" algn="l"/>
                        </a:tabLst>
                      </a:pPr>
                      <a:r>
                        <a:rPr lang="en-US" sz="800" dirty="0">
                          <a:effectLst/>
                        </a:rPr>
                        <a:t>Accessibility excellent between 2 highways</a:t>
                      </a:r>
                      <a:endParaRPr lang="en-US" sz="800" b="0" dirty="0">
                        <a:effectLst/>
                        <a:latin typeface="Times New Roman"/>
                        <a:ea typeface="Times New Roman"/>
                      </a:endParaRPr>
                    </a:p>
                  </a:txBody>
                  <a:tcPr marL="48946" marR="48946" marT="0" marB="0"/>
                </a:tc>
                <a:tc>
                  <a:txBody>
                    <a:bodyPr/>
                    <a:lstStyle/>
                    <a:p>
                      <a:pPr marL="342900" marR="0" lvl="0" indent="-342900">
                        <a:spcBef>
                          <a:spcPts val="0"/>
                        </a:spcBef>
                        <a:spcAft>
                          <a:spcPts val="0"/>
                        </a:spcAft>
                        <a:buFont typeface="Symbol"/>
                        <a:buChar char=""/>
                        <a:tabLst>
                          <a:tab pos="457200" algn="l"/>
                        </a:tabLst>
                      </a:pPr>
                      <a:endParaRPr lang="en-US" sz="800" dirty="0" smtClean="0">
                        <a:effectLst/>
                      </a:endParaRPr>
                    </a:p>
                    <a:p>
                      <a:pPr marL="342900" marR="0" lvl="0" indent="-342900">
                        <a:spcBef>
                          <a:spcPts val="0"/>
                        </a:spcBef>
                        <a:spcAft>
                          <a:spcPts val="0"/>
                        </a:spcAft>
                        <a:buFont typeface="Symbol"/>
                        <a:buChar char=""/>
                        <a:tabLst>
                          <a:tab pos="457200" algn="l"/>
                        </a:tabLst>
                      </a:pPr>
                      <a:r>
                        <a:rPr lang="en-US" sz="800" dirty="0" smtClean="0">
                          <a:effectLst/>
                        </a:rPr>
                        <a:t>Too </a:t>
                      </a:r>
                      <a:r>
                        <a:rPr lang="en-US" sz="800" dirty="0">
                          <a:effectLst/>
                        </a:rPr>
                        <a:t>many available properties have options, tying up available real-estate</a:t>
                      </a:r>
                    </a:p>
                    <a:p>
                      <a:pPr marL="342900" marR="0" lvl="0" indent="-342900">
                        <a:spcBef>
                          <a:spcPts val="0"/>
                        </a:spcBef>
                        <a:spcAft>
                          <a:spcPts val="0"/>
                        </a:spcAft>
                        <a:buFont typeface="Symbol"/>
                        <a:buChar char=""/>
                        <a:tabLst>
                          <a:tab pos="457200" algn="l"/>
                        </a:tabLst>
                      </a:pPr>
                      <a:r>
                        <a:rPr lang="en-US" sz="800" dirty="0">
                          <a:effectLst/>
                        </a:rPr>
                        <a:t>Unrealistic market values from property owners</a:t>
                      </a:r>
                    </a:p>
                    <a:p>
                      <a:pPr marL="342900" marR="0" lvl="0" indent="-342900">
                        <a:spcBef>
                          <a:spcPts val="0"/>
                        </a:spcBef>
                        <a:spcAft>
                          <a:spcPts val="0"/>
                        </a:spcAft>
                        <a:buFont typeface="Symbol"/>
                        <a:buChar char=""/>
                        <a:tabLst>
                          <a:tab pos="457200" algn="l"/>
                        </a:tabLst>
                      </a:pPr>
                      <a:r>
                        <a:rPr lang="en-US" sz="800" dirty="0">
                          <a:effectLst/>
                        </a:rPr>
                        <a:t>Current single-level parking lots take up potential space for new development</a:t>
                      </a:r>
                    </a:p>
                    <a:p>
                      <a:pPr marL="0" marR="0">
                        <a:spcBef>
                          <a:spcPts val="0"/>
                        </a:spcBef>
                        <a:spcAft>
                          <a:spcPts val="0"/>
                        </a:spcAft>
                      </a:pPr>
                      <a:r>
                        <a:rPr lang="en-US" sz="800" dirty="0">
                          <a:effectLst/>
                        </a:rPr>
                        <a:t> </a:t>
                      </a:r>
                      <a:endParaRPr lang="en-US" sz="800" b="0" dirty="0">
                        <a:effectLst/>
                        <a:latin typeface="Times New Roman"/>
                        <a:ea typeface="Times New Roman"/>
                      </a:endParaRPr>
                    </a:p>
                  </a:txBody>
                  <a:tcPr marL="48946" marR="48946" marT="0" marB="0" anchorCtr="1"/>
                </a:tc>
                <a:tc>
                  <a:txBody>
                    <a:bodyPr/>
                    <a:lstStyle/>
                    <a:p>
                      <a:pPr marL="342900" marR="0" lvl="0" indent="-342900">
                        <a:spcBef>
                          <a:spcPts val="0"/>
                        </a:spcBef>
                        <a:spcAft>
                          <a:spcPts val="0"/>
                        </a:spcAft>
                        <a:buFont typeface="Symbol"/>
                        <a:buChar char=""/>
                        <a:tabLst>
                          <a:tab pos="457200" algn="l"/>
                        </a:tabLst>
                      </a:pPr>
                      <a:endParaRPr lang="en-US" sz="800" dirty="0" smtClean="0">
                        <a:effectLst/>
                      </a:endParaRPr>
                    </a:p>
                    <a:p>
                      <a:pPr marL="342900" marR="0" lvl="0" indent="-342900">
                        <a:spcBef>
                          <a:spcPts val="0"/>
                        </a:spcBef>
                        <a:spcAft>
                          <a:spcPts val="0"/>
                        </a:spcAft>
                        <a:buFont typeface="Symbol"/>
                        <a:buChar char=""/>
                        <a:tabLst>
                          <a:tab pos="457200" algn="l"/>
                        </a:tabLst>
                      </a:pPr>
                      <a:r>
                        <a:rPr lang="en-US" sz="800" dirty="0" smtClean="0">
                          <a:effectLst/>
                        </a:rPr>
                        <a:t>Maximize </a:t>
                      </a:r>
                      <a:r>
                        <a:rPr lang="en-US" sz="800" dirty="0">
                          <a:effectLst/>
                        </a:rPr>
                        <a:t>land use with professional guidance</a:t>
                      </a:r>
                    </a:p>
                    <a:p>
                      <a:pPr marL="342900" marR="0" lvl="0" indent="-342900">
                        <a:spcBef>
                          <a:spcPts val="0"/>
                        </a:spcBef>
                        <a:spcAft>
                          <a:spcPts val="0"/>
                        </a:spcAft>
                        <a:buFont typeface="Symbol"/>
                        <a:buChar char=""/>
                        <a:tabLst>
                          <a:tab pos="457200" algn="l"/>
                        </a:tabLst>
                      </a:pPr>
                      <a:r>
                        <a:rPr lang="en-US" sz="800" dirty="0">
                          <a:effectLst/>
                        </a:rPr>
                        <a:t>Build a parking garage/plan for future parking needs</a:t>
                      </a:r>
                    </a:p>
                    <a:p>
                      <a:pPr marL="342900" marR="0" lvl="0" indent="-342900">
                        <a:spcBef>
                          <a:spcPts val="0"/>
                        </a:spcBef>
                        <a:spcAft>
                          <a:spcPts val="0"/>
                        </a:spcAft>
                        <a:buFont typeface="Symbol"/>
                        <a:buChar char=""/>
                        <a:tabLst>
                          <a:tab pos="457200" algn="l"/>
                        </a:tabLst>
                      </a:pPr>
                      <a:r>
                        <a:rPr lang="en-US" sz="800" dirty="0">
                          <a:effectLst/>
                        </a:rPr>
                        <a:t>Strengthen/re-write borough codes</a:t>
                      </a:r>
                    </a:p>
                    <a:p>
                      <a:pPr marL="228600" marR="0">
                        <a:spcBef>
                          <a:spcPts val="0"/>
                        </a:spcBef>
                        <a:spcAft>
                          <a:spcPts val="0"/>
                        </a:spcAft>
                      </a:pPr>
                      <a:r>
                        <a:rPr lang="en-US" sz="800" dirty="0">
                          <a:effectLst/>
                        </a:rPr>
                        <a:t> </a:t>
                      </a:r>
                      <a:endParaRPr lang="en-US" sz="800" b="0" dirty="0">
                        <a:effectLst/>
                        <a:latin typeface="Times New Roman"/>
                        <a:ea typeface="Times New Roman"/>
                      </a:endParaRPr>
                    </a:p>
                  </a:txBody>
                  <a:tcPr marL="48946" marR="48946" marT="0" marB="0"/>
                </a:tc>
                <a:tc>
                  <a:txBody>
                    <a:bodyPr/>
                    <a:lstStyle/>
                    <a:p>
                      <a:pPr marL="342900" marR="0" lvl="0" indent="-342900">
                        <a:spcBef>
                          <a:spcPts val="0"/>
                        </a:spcBef>
                        <a:spcAft>
                          <a:spcPts val="0"/>
                        </a:spcAft>
                        <a:buFont typeface="Symbol"/>
                        <a:buChar char=""/>
                        <a:tabLst>
                          <a:tab pos="457200" algn="l"/>
                        </a:tabLst>
                      </a:pPr>
                      <a:endParaRPr lang="en-US" sz="800" dirty="0" smtClean="0">
                        <a:effectLst/>
                      </a:endParaRPr>
                    </a:p>
                    <a:p>
                      <a:pPr marL="342900" marR="0" lvl="0" indent="-342900">
                        <a:spcBef>
                          <a:spcPts val="0"/>
                        </a:spcBef>
                        <a:spcAft>
                          <a:spcPts val="0"/>
                        </a:spcAft>
                        <a:buFont typeface="Symbol"/>
                        <a:buChar char=""/>
                        <a:tabLst>
                          <a:tab pos="457200" algn="l"/>
                        </a:tabLst>
                      </a:pPr>
                      <a:r>
                        <a:rPr lang="en-US" sz="800" dirty="0" smtClean="0">
                          <a:effectLst/>
                        </a:rPr>
                        <a:t>Failure </a:t>
                      </a:r>
                      <a:r>
                        <a:rPr lang="en-US" sz="800" dirty="0">
                          <a:effectLst/>
                        </a:rPr>
                        <a:t>to obtain new business will further erode business base</a:t>
                      </a:r>
                    </a:p>
                    <a:p>
                      <a:pPr marL="342900" marR="0" lvl="0" indent="-342900">
                        <a:spcBef>
                          <a:spcPts val="0"/>
                        </a:spcBef>
                        <a:spcAft>
                          <a:spcPts val="0"/>
                        </a:spcAft>
                        <a:buFont typeface="Symbol"/>
                        <a:buChar char=""/>
                        <a:tabLst>
                          <a:tab pos="457200" algn="l"/>
                        </a:tabLst>
                      </a:pPr>
                      <a:r>
                        <a:rPr lang="en-US" sz="800" dirty="0">
                          <a:effectLst/>
                        </a:rPr>
                        <a:t>Flooding</a:t>
                      </a:r>
                    </a:p>
                    <a:p>
                      <a:pPr marL="342900" marR="0" lvl="0" indent="-342900">
                        <a:spcBef>
                          <a:spcPts val="0"/>
                        </a:spcBef>
                        <a:spcAft>
                          <a:spcPts val="0"/>
                        </a:spcAft>
                        <a:buFont typeface="Symbol"/>
                        <a:buChar char=""/>
                        <a:tabLst>
                          <a:tab pos="457200" algn="l"/>
                        </a:tabLst>
                      </a:pPr>
                      <a:r>
                        <a:rPr lang="en-US" sz="800" dirty="0">
                          <a:effectLst/>
                        </a:rPr>
                        <a:t>Property asking prices, too high</a:t>
                      </a:r>
                    </a:p>
                    <a:p>
                      <a:pPr marL="342900" marR="0" lvl="0" indent="-342900">
                        <a:spcBef>
                          <a:spcPts val="0"/>
                        </a:spcBef>
                        <a:spcAft>
                          <a:spcPts val="0"/>
                        </a:spcAft>
                        <a:buFont typeface="Symbol"/>
                        <a:buChar char=""/>
                        <a:tabLst>
                          <a:tab pos="457200" algn="l"/>
                        </a:tabLst>
                      </a:pPr>
                      <a:r>
                        <a:rPr lang="en-US" sz="800" dirty="0">
                          <a:effectLst/>
                        </a:rPr>
                        <a:t>Parking is not adequate to meet potential residents and employees</a:t>
                      </a:r>
                      <a:endParaRPr lang="en-US" sz="800" b="0" dirty="0">
                        <a:effectLst/>
                        <a:latin typeface="Times New Roman"/>
                        <a:ea typeface="Times New Roman"/>
                      </a:endParaRPr>
                    </a:p>
                  </a:txBody>
                  <a:tcPr marL="48946" marR="48946" marT="0" marB="0"/>
                </a:tc>
              </a:tr>
            </a:tbl>
          </a:graphicData>
        </a:graphic>
      </p:graphicFrame>
      <p:sp>
        <p:nvSpPr>
          <p:cNvPr id="11" name="TextBox 10"/>
          <p:cNvSpPr txBox="1"/>
          <p:nvPr/>
        </p:nvSpPr>
        <p:spPr>
          <a:xfrm>
            <a:off x="494716" y="3101925"/>
            <a:ext cx="5791200" cy="984885"/>
          </a:xfrm>
          <a:prstGeom prst="rect">
            <a:avLst/>
          </a:prstGeom>
          <a:noFill/>
        </p:spPr>
        <p:txBody>
          <a:bodyPr wrap="square" rtlCol="0">
            <a:spAutoFit/>
          </a:bodyPr>
          <a:lstStyle/>
          <a:p>
            <a:r>
              <a:rPr lang="en-US" sz="1400" b="1" dirty="0" smtClean="0">
                <a:solidFill>
                  <a:schemeClr val="accent2"/>
                </a:solidFill>
              </a:rPr>
              <a:t>Heidelberg/Carnegie/Scott Multi-municipal Comprehensive Plan</a:t>
            </a:r>
          </a:p>
          <a:p>
            <a:r>
              <a:rPr lang="en-US" sz="1400" b="1" dirty="0" smtClean="0">
                <a:solidFill>
                  <a:schemeClr val="accent2"/>
                </a:solidFill>
              </a:rPr>
              <a:t>Pre-assessment </a:t>
            </a:r>
            <a:r>
              <a:rPr lang="en-US" sz="1400" b="1" dirty="0">
                <a:solidFill>
                  <a:schemeClr val="accent2"/>
                </a:solidFill>
              </a:rPr>
              <a:t>SWOT </a:t>
            </a:r>
            <a:r>
              <a:rPr lang="en-US" sz="1400" b="1" dirty="0" smtClean="0">
                <a:solidFill>
                  <a:schemeClr val="accent2"/>
                </a:solidFill>
              </a:rPr>
              <a:t>Analysis</a:t>
            </a:r>
          </a:p>
          <a:p>
            <a:endParaRPr lang="en-US" sz="800" dirty="0" smtClean="0">
              <a:solidFill>
                <a:srgbClr val="0A1F62"/>
              </a:solidFill>
            </a:endParaRPr>
          </a:p>
          <a:p>
            <a:r>
              <a:rPr lang="en-US" sz="1100" b="1" dirty="0" smtClean="0">
                <a:solidFill>
                  <a:schemeClr val="accent2">
                    <a:lumMod val="75000"/>
                  </a:schemeClr>
                </a:solidFill>
              </a:rPr>
              <a:t>LAND USE</a:t>
            </a:r>
            <a:endParaRPr lang="en-US" sz="1100" dirty="0">
              <a:solidFill>
                <a:schemeClr val="accent2">
                  <a:lumMod val="75000"/>
                </a:schemeClr>
              </a:solidFill>
            </a:endParaRPr>
          </a:p>
          <a:p>
            <a:endParaRPr lang="en-US" sz="1100" dirty="0"/>
          </a:p>
        </p:txBody>
      </p:sp>
      <p:sp>
        <p:nvSpPr>
          <p:cNvPr id="3" name="Title 2"/>
          <p:cNvSpPr>
            <a:spLocks noGrp="1"/>
          </p:cNvSpPr>
          <p:nvPr>
            <p:ph type="title"/>
          </p:nvPr>
        </p:nvSpPr>
        <p:spPr/>
        <p:txBody>
          <a:bodyPr/>
          <a:lstStyle/>
          <a:p>
            <a:endParaRPr lang="en-US" dirty="0"/>
          </a:p>
        </p:txBody>
      </p:sp>
      <p:sp>
        <p:nvSpPr>
          <p:cNvPr id="15" name="Content Placeholder 5"/>
          <p:cNvSpPr>
            <a:spLocks noGrp="1"/>
          </p:cNvSpPr>
          <p:nvPr>
            <p:ph idx="1"/>
          </p:nvPr>
        </p:nvSpPr>
        <p:spPr>
          <a:xfrm>
            <a:off x="217714" y="2398542"/>
            <a:ext cx="8737600" cy="759655"/>
          </a:xfrm>
        </p:spPr>
        <p:txBody>
          <a:bodyPr>
            <a:normAutofit fontScale="92500"/>
          </a:bodyPr>
          <a:lstStyle/>
          <a:p>
            <a:pPr marL="0" indent="-457200">
              <a:spcBef>
                <a:spcPts val="0"/>
              </a:spcBef>
              <a:buClr>
                <a:schemeClr val="accent1"/>
              </a:buClr>
              <a:buAutoNum type="arabicPeriod"/>
            </a:pPr>
            <a:r>
              <a:rPr lang="en-US" b="1" dirty="0" smtClean="0">
                <a:solidFill>
                  <a:schemeClr val="accent1"/>
                </a:solidFill>
                <a:ea typeface="Tahoma" pitchFamily="34" charset="0"/>
                <a:cs typeface="Tahoma" pitchFamily="34" charset="0"/>
              </a:rPr>
              <a:t>Focus the plan on </a:t>
            </a:r>
            <a:r>
              <a:rPr lang="en-US" sz="3000" b="1" dirty="0" smtClean="0">
                <a:solidFill>
                  <a:schemeClr val="accent1"/>
                </a:solidFill>
                <a:ea typeface="Tahoma" pitchFamily="34" charset="0"/>
                <a:cs typeface="Tahoma" pitchFamily="34" charset="0"/>
              </a:rPr>
              <a:t>relevant</a:t>
            </a:r>
            <a:r>
              <a:rPr lang="en-US" b="1" dirty="0" smtClean="0">
                <a:solidFill>
                  <a:schemeClr val="accent1"/>
                </a:solidFill>
                <a:ea typeface="Tahoma" pitchFamily="34" charset="0"/>
                <a:cs typeface="Tahoma" pitchFamily="34" charset="0"/>
              </a:rPr>
              <a:t>, real community issues</a:t>
            </a:r>
          </a:p>
        </p:txBody>
      </p:sp>
      <p:sp>
        <p:nvSpPr>
          <p:cNvPr id="9" name="Title 4"/>
          <p:cNvSpPr txBox="1">
            <a:spLocks/>
          </p:cNvSpPr>
          <p:nvPr/>
        </p:nvSpPr>
        <p:spPr>
          <a:xfrm>
            <a:off x="1554480" y="1143000"/>
            <a:ext cx="7132319" cy="1042416"/>
          </a:xfrm>
          <a:prstGeom prst="rect">
            <a:avLst/>
          </a:prstGeom>
          <a:solidFill>
            <a:schemeClr val="bg2">
              <a:lumMod val="40000"/>
              <a:lumOff val="60000"/>
            </a:schemeClr>
          </a:solidFill>
          <a:ln w="19050">
            <a:solidFill>
              <a:schemeClr val="bg2"/>
            </a:solidFill>
          </a:ln>
        </p:spPr>
        <p:txBody>
          <a:bodyPr vert="horz"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0" name="Picture 2" descr="C:\Users\jim pashek\Desktop\Light bul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914400"/>
          </a:xfrm>
          <a:solidFill>
            <a:schemeClr val="bg2">
              <a:lumMod val="40000"/>
              <a:lumOff val="60000"/>
            </a:schemeClr>
          </a:solidFill>
          <a:ln w="19050">
            <a:solidFill>
              <a:schemeClr val="bg2"/>
            </a:solidFill>
          </a:ln>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Session outline:</a:t>
            </a:r>
          </a:p>
        </p:txBody>
      </p:sp>
      <p:sp>
        <p:nvSpPr>
          <p:cNvPr id="3" name="Content Placeholder 2"/>
          <p:cNvSpPr>
            <a:spLocks noGrp="1"/>
          </p:cNvSpPr>
          <p:nvPr>
            <p:ph idx="1"/>
          </p:nvPr>
        </p:nvSpPr>
        <p:spPr>
          <a:xfrm>
            <a:off x="457200" y="2349304"/>
            <a:ext cx="8463516" cy="4225231"/>
          </a:xfrm>
        </p:spPr>
        <p:txBody>
          <a:bodyPr>
            <a:normAutofit/>
          </a:bodyPr>
          <a:lstStyle/>
          <a:p>
            <a:pPr>
              <a:spcAft>
                <a:spcPts val="600"/>
              </a:spcAft>
              <a:buClr>
                <a:schemeClr val="accent1"/>
              </a:buClr>
            </a:pPr>
            <a:r>
              <a:rPr lang="en-US" dirty="0">
                <a:solidFill>
                  <a:schemeClr val="accent1"/>
                </a:solidFill>
              </a:rPr>
              <a:t>Philosophical approach</a:t>
            </a:r>
          </a:p>
          <a:p>
            <a:pPr>
              <a:spcAft>
                <a:spcPts val="600"/>
              </a:spcAft>
              <a:buClr>
                <a:schemeClr val="accent1"/>
              </a:buClr>
            </a:pPr>
            <a:r>
              <a:rPr lang="en-US" dirty="0">
                <a:solidFill>
                  <a:schemeClr val="accent1"/>
                </a:solidFill>
              </a:rPr>
              <a:t>Content and organization</a:t>
            </a:r>
          </a:p>
          <a:p>
            <a:pPr>
              <a:spcAft>
                <a:spcPts val="600"/>
              </a:spcAft>
              <a:buClr>
                <a:schemeClr val="accent1"/>
              </a:buClr>
            </a:pPr>
            <a:r>
              <a:rPr lang="en-US" dirty="0">
                <a:solidFill>
                  <a:schemeClr val="accent1"/>
                </a:solidFill>
              </a:rPr>
              <a:t>Process and participants</a:t>
            </a:r>
          </a:p>
          <a:p>
            <a:pPr>
              <a:spcAft>
                <a:spcPts val="600"/>
              </a:spcAft>
              <a:buClr>
                <a:schemeClr val="accent1"/>
              </a:buClr>
            </a:pPr>
            <a:r>
              <a:rPr lang="en-US" dirty="0">
                <a:solidFill>
                  <a:schemeClr val="accent1"/>
                </a:solidFill>
              </a:rPr>
              <a:t>Five keys</a:t>
            </a:r>
          </a:p>
          <a:p>
            <a:pPr>
              <a:spcAft>
                <a:spcPts val="600"/>
              </a:spcAft>
              <a:buClr>
                <a:schemeClr val="accent1"/>
              </a:buClr>
            </a:pPr>
            <a:r>
              <a:rPr lang="en-US" dirty="0">
                <a:solidFill>
                  <a:schemeClr val="accent1"/>
                </a:solidFill>
              </a:rPr>
              <a:t>Research and case study </a:t>
            </a:r>
            <a:r>
              <a:rPr lang="en-US" dirty="0" smtClean="0">
                <a:solidFill>
                  <a:schemeClr val="accent1"/>
                </a:solidFill>
              </a:rPr>
              <a:t>plans</a:t>
            </a:r>
          </a:p>
          <a:p>
            <a:pPr>
              <a:buClr>
                <a:schemeClr val="accent2"/>
              </a:buClr>
            </a:pPr>
            <a:endParaRPr lang="en-US" dirty="0">
              <a:solidFill>
                <a:schemeClr val="accent1"/>
              </a:solidFill>
            </a:endParaRPr>
          </a:p>
          <a:p>
            <a:pPr marL="109728" indent="0">
              <a:buClr>
                <a:schemeClr val="accent2"/>
              </a:buClr>
              <a:buNone/>
            </a:pPr>
            <a:r>
              <a:rPr lang="en-US" sz="2400" dirty="0" smtClean="0">
                <a:solidFill>
                  <a:schemeClr val="accent1"/>
                </a:solidFill>
              </a:rPr>
              <a:t>*This session is focused on helping smaller communities</a:t>
            </a:r>
            <a:endParaRPr lang="en-US" sz="2400" dirty="0">
              <a:solidFill>
                <a:schemeClr val="accent1"/>
              </a:solidFill>
            </a:endParaRPr>
          </a:p>
        </p:txBody>
      </p:sp>
    </p:spTree>
    <p:extLst>
      <p:ext uri="{BB962C8B-B14F-4D97-AF65-F5344CB8AC3E}">
        <p14:creationId xmlns:p14="http://schemas.microsoft.com/office/powerpoint/2010/main" val="331785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02959" y="3113540"/>
            <a:ext cx="4314874" cy="2862322"/>
          </a:xfrm>
          <a:prstGeom prst="rect">
            <a:avLst/>
          </a:prstGeom>
          <a:noFill/>
        </p:spPr>
        <p:txBody>
          <a:bodyPr wrap="square" rtlCol="0">
            <a:spAutoFit/>
          </a:bodyPr>
          <a:lstStyle/>
          <a:p>
            <a:pPr>
              <a:spcAft>
                <a:spcPts val="600"/>
              </a:spcAft>
            </a:pPr>
            <a:r>
              <a:rPr lang="en-US" sz="2200" u="sng" dirty="0" smtClean="0">
                <a:solidFill>
                  <a:schemeClr val="accent2"/>
                </a:solidFill>
                <a:latin typeface="+mn-lt"/>
              </a:rPr>
              <a:t>Tradition</a:t>
            </a:r>
            <a:r>
              <a:rPr lang="en-US" sz="2200" dirty="0" smtClean="0">
                <a:solidFill>
                  <a:schemeClr val="accent2"/>
                </a:solidFill>
                <a:latin typeface="+mn-lt"/>
              </a:rPr>
              <a:t>     		</a:t>
            </a:r>
            <a:endParaRPr lang="en-US" sz="2200" b="1" dirty="0" smtClean="0">
              <a:solidFill>
                <a:schemeClr val="accent2"/>
              </a:solidFill>
              <a:latin typeface="+mn-lt"/>
            </a:endParaRPr>
          </a:p>
          <a:p>
            <a:pPr marL="228600" indent="-228600">
              <a:spcAft>
                <a:spcPts val="400"/>
              </a:spcAft>
              <a:buAutoNum type="arabicPeriod"/>
            </a:pPr>
            <a:r>
              <a:rPr lang="en-US" sz="1900" dirty="0" smtClean="0">
                <a:solidFill>
                  <a:schemeClr val="accent2"/>
                </a:solidFill>
                <a:latin typeface="+mn-lt"/>
              </a:rPr>
              <a:t>Historic &amp; Natural Resources</a:t>
            </a:r>
          </a:p>
          <a:p>
            <a:pPr marL="228600" indent="-228600">
              <a:spcAft>
                <a:spcPts val="400"/>
              </a:spcAft>
              <a:buAutoNum type="arabicPeriod"/>
            </a:pPr>
            <a:r>
              <a:rPr lang="en-US" sz="1900" dirty="0" smtClean="0">
                <a:solidFill>
                  <a:schemeClr val="accent2"/>
                </a:solidFill>
                <a:latin typeface="+mn-lt"/>
              </a:rPr>
              <a:t>Recreation</a:t>
            </a:r>
          </a:p>
          <a:p>
            <a:pPr marL="228600" indent="-228600">
              <a:spcAft>
                <a:spcPts val="400"/>
              </a:spcAft>
              <a:buAutoNum type="arabicPeriod"/>
            </a:pPr>
            <a:r>
              <a:rPr lang="en-US" sz="1900" dirty="0" smtClean="0">
                <a:solidFill>
                  <a:schemeClr val="accent2"/>
                </a:solidFill>
                <a:latin typeface="+mn-lt"/>
              </a:rPr>
              <a:t>Transportation</a:t>
            </a:r>
          </a:p>
          <a:p>
            <a:pPr marL="228600" indent="-228600">
              <a:spcAft>
                <a:spcPts val="400"/>
              </a:spcAft>
              <a:buAutoNum type="arabicPeriod"/>
            </a:pPr>
            <a:r>
              <a:rPr lang="en-US" sz="1900" dirty="0" smtClean="0">
                <a:solidFill>
                  <a:schemeClr val="accent2"/>
                </a:solidFill>
                <a:latin typeface="+mn-lt"/>
              </a:rPr>
              <a:t>Land Use</a:t>
            </a:r>
          </a:p>
          <a:p>
            <a:pPr marL="228600" indent="-228600">
              <a:spcAft>
                <a:spcPts val="400"/>
              </a:spcAft>
              <a:buAutoNum type="arabicPeriod"/>
            </a:pPr>
            <a:r>
              <a:rPr lang="en-US" sz="1900" dirty="0" smtClean="0">
                <a:solidFill>
                  <a:schemeClr val="accent2"/>
                </a:solidFill>
                <a:latin typeface="+mn-lt"/>
              </a:rPr>
              <a:t>Housing</a:t>
            </a:r>
          </a:p>
          <a:p>
            <a:pPr marL="228600" indent="-228600">
              <a:spcAft>
                <a:spcPts val="400"/>
              </a:spcAft>
              <a:buAutoNum type="arabicPeriod"/>
            </a:pPr>
            <a:r>
              <a:rPr lang="en-US" sz="1900" dirty="0" smtClean="0">
                <a:solidFill>
                  <a:schemeClr val="accent2"/>
                </a:solidFill>
                <a:latin typeface="+mn-lt"/>
              </a:rPr>
              <a:t>Community Facilities</a:t>
            </a:r>
          </a:p>
          <a:p>
            <a:pPr marL="228600" indent="-228600">
              <a:spcAft>
                <a:spcPts val="400"/>
              </a:spcAft>
              <a:buAutoNum type="arabicPeriod"/>
            </a:pPr>
            <a:r>
              <a:rPr lang="en-US" sz="1900" dirty="0" smtClean="0">
                <a:solidFill>
                  <a:schemeClr val="accent2"/>
                </a:solidFill>
                <a:latin typeface="+mn-lt"/>
              </a:rPr>
              <a:t>Economic Development</a:t>
            </a:r>
            <a:endParaRPr lang="en-US" sz="1900" dirty="0">
              <a:solidFill>
                <a:schemeClr val="accent2"/>
              </a:solidFill>
              <a:latin typeface="+mn-lt"/>
            </a:endParaRPr>
          </a:p>
        </p:txBody>
      </p:sp>
      <p:sp>
        <p:nvSpPr>
          <p:cNvPr id="18" name="TextBox 17"/>
          <p:cNvSpPr txBox="1"/>
          <p:nvPr/>
        </p:nvSpPr>
        <p:spPr>
          <a:xfrm>
            <a:off x="4579257" y="3091769"/>
            <a:ext cx="4282441" cy="3908762"/>
          </a:xfrm>
          <a:prstGeom prst="rect">
            <a:avLst/>
          </a:prstGeom>
          <a:noFill/>
        </p:spPr>
        <p:txBody>
          <a:bodyPr wrap="square" rtlCol="0">
            <a:spAutoFit/>
          </a:bodyPr>
          <a:lstStyle/>
          <a:p>
            <a:pPr>
              <a:spcAft>
                <a:spcPts val="600"/>
              </a:spcAft>
            </a:pPr>
            <a:r>
              <a:rPr lang="en-US" sz="2200" u="sng" dirty="0" smtClean="0">
                <a:solidFill>
                  <a:schemeClr val="accent2"/>
                </a:solidFill>
                <a:latin typeface="+mn-lt"/>
              </a:rPr>
              <a:t>Innovation</a:t>
            </a:r>
          </a:p>
          <a:p>
            <a:pPr marL="342900" indent="-342900">
              <a:spcAft>
                <a:spcPts val="400"/>
              </a:spcAft>
              <a:buAutoNum type="arabicPeriod"/>
            </a:pPr>
            <a:r>
              <a:rPr lang="en-US" sz="1900" dirty="0" smtClean="0">
                <a:solidFill>
                  <a:schemeClr val="accent2"/>
                </a:solidFill>
                <a:latin typeface="+mn-lt"/>
              </a:rPr>
              <a:t>Chartiers Creek</a:t>
            </a:r>
          </a:p>
          <a:p>
            <a:pPr marL="342900" indent="-342900">
              <a:spcAft>
                <a:spcPts val="400"/>
              </a:spcAft>
              <a:buAutoNum type="arabicPeriod"/>
            </a:pPr>
            <a:r>
              <a:rPr lang="en-US" sz="1900" dirty="0" smtClean="0">
                <a:solidFill>
                  <a:schemeClr val="accent2"/>
                </a:solidFill>
                <a:latin typeface="+mn-lt"/>
              </a:rPr>
              <a:t>Increasing population via improved </a:t>
            </a:r>
            <a:r>
              <a:rPr lang="en-US" sz="1900" dirty="0">
                <a:solidFill>
                  <a:schemeClr val="accent2"/>
                </a:solidFill>
                <a:latin typeface="+mn-lt"/>
              </a:rPr>
              <a:t>H</a:t>
            </a:r>
            <a:r>
              <a:rPr lang="en-US" sz="1900" dirty="0" smtClean="0">
                <a:solidFill>
                  <a:schemeClr val="accent2"/>
                </a:solidFill>
                <a:latin typeface="+mn-lt"/>
              </a:rPr>
              <a:t>ousing</a:t>
            </a:r>
          </a:p>
          <a:p>
            <a:pPr marL="342900" indent="-342900">
              <a:spcAft>
                <a:spcPts val="400"/>
              </a:spcAft>
              <a:buAutoNum type="arabicPeriod"/>
            </a:pPr>
            <a:r>
              <a:rPr lang="en-US" sz="1900" dirty="0" smtClean="0">
                <a:solidFill>
                  <a:schemeClr val="accent2"/>
                </a:solidFill>
                <a:latin typeface="+mn-lt"/>
              </a:rPr>
              <a:t>Route 50 Revitalization</a:t>
            </a:r>
          </a:p>
          <a:p>
            <a:pPr marL="342900" indent="-342900">
              <a:spcAft>
                <a:spcPts val="400"/>
              </a:spcAft>
              <a:buAutoNum type="arabicPeriod"/>
            </a:pPr>
            <a:r>
              <a:rPr lang="en-US" sz="1900" dirty="0" smtClean="0">
                <a:solidFill>
                  <a:schemeClr val="accent2"/>
                </a:solidFill>
                <a:latin typeface="+mn-lt"/>
              </a:rPr>
              <a:t>Carothers Avenue Redevelopment</a:t>
            </a:r>
          </a:p>
          <a:p>
            <a:pPr marL="342900" indent="-342900">
              <a:spcAft>
                <a:spcPts val="400"/>
              </a:spcAft>
              <a:buAutoNum type="arabicPeriod"/>
            </a:pPr>
            <a:r>
              <a:rPr lang="en-US" sz="1900" dirty="0" smtClean="0">
                <a:solidFill>
                  <a:schemeClr val="accent2"/>
                </a:solidFill>
                <a:latin typeface="+mn-lt"/>
              </a:rPr>
              <a:t>Downtown Carnegie Improvements building on </a:t>
            </a:r>
            <a:r>
              <a:rPr lang="en-US" sz="1900" dirty="0">
                <a:solidFill>
                  <a:schemeClr val="accent2"/>
                </a:solidFill>
                <a:latin typeface="+mn-lt"/>
              </a:rPr>
              <a:t/>
            </a:r>
            <a:br>
              <a:rPr lang="en-US" sz="1900" dirty="0">
                <a:solidFill>
                  <a:schemeClr val="accent2"/>
                </a:solidFill>
                <a:latin typeface="+mn-lt"/>
              </a:rPr>
            </a:br>
            <a:r>
              <a:rPr lang="en-US" sz="1900" dirty="0" smtClean="0">
                <a:solidFill>
                  <a:schemeClr val="accent2"/>
                </a:solidFill>
                <a:latin typeface="+mn-lt"/>
              </a:rPr>
              <a:t>other recent studies</a:t>
            </a:r>
          </a:p>
          <a:p>
            <a:pPr marL="342900" indent="-342900">
              <a:spcAft>
                <a:spcPts val="400"/>
              </a:spcAft>
              <a:buAutoNum type="arabicPeriod"/>
            </a:pPr>
            <a:r>
              <a:rPr lang="en-US" sz="1900" dirty="0" smtClean="0">
                <a:solidFill>
                  <a:schemeClr val="accent2"/>
                </a:solidFill>
                <a:latin typeface="+mn-lt"/>
              </a:rPr>
              <a:t>Walkability</a:t>
            </a:r>
            <a:endParaRPr lang="en-US" sz="1900" dirty="0">
              <a:solidFill>
                <a:schemeClr val="accent2"/>
              </a:solidFill>
              <a:latin typeface="+mn-lt"/>
            </a:endParaRPr>
          </a:p>
          <a:p>
            <a:endParaRPr lang="en-US" sz="1100" dirty="0">
              <a:solidFill>
                <a:schemeClr val="accent2"/>
              </a:solidFill>
            </a:endParaRPr>
          </a:p>
        </p:txBody>
      </p:sp>
      <p:sp>
        <p:nvSpPr>
          <p:cNvPr id="9" name="Content Placeholder 5"/>
          <p:cNvSpPr txBox="1">
            <a:spLocks/>
          </p:cNvSpPr>
          <p:nvPr/>
        </p:nvSpPr>
        <p:spPr>
          <a:xfrm>
            <a:off x="145143" y="2398543"/>
            <a:ext cx="8868228" cy="794824"/>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buClr>
                <a:schemeClr val="accent1"/>
              </a:buClr>
              <a:buFont typeface="Georgia"/>
              <a:buAutoNum type="arabicPeriod"/>
            </a:pPr>
            <a:r>
              <a:rPr lang="en-US" b="1" dirty="0" smtClean="0">
                <a:solidFill>
                  <a:schemeClr val="accent1"/>
                </a:solidFill>
                <a:ea typeface="Tahoma" pitchFamily="34" charset="0"/>
                <a:cs typeface="Tahoma" pitchFamily="34" charset="0"/>
              </a:rPr>
              <a:t>Focus the plan on relevant, real community issues</a:t>
            </a:r>
          </a:p>
        </p:txBody>
      </p:sp>
      <p:sp>
        <p:nvSpPr>
          <p:cNvPr id="7"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0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95728"/>
            <a:ext cx="8229600" cy="3687763"/>
          </a:xfrm>
        </p:spPr>
        <p:txBody>
          <a:bodyPr>
            <a:normAutofit/>
          </a:body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2. </a:t>
            </a:r>
            <a:r>
              <a:rPr lang="en-US" sz="2600" b="1" dirty="0" smtClean="0">
                <a:solidFill>
                  <a:schemeClr val="accent1"/>
                </a:solidFill>
                <a:ea typeface="Tahoma" pitchFamily="34" charset="0"/>
                <a:cs typeface="Tahoma" pitchFamily="34" charset="0"/>
              </a:rPr>
              <a:t>	Organize </a:t>
            </a:r>
            <a:r>
              <a:rPr lang="en-US" sz="2600" b="1" dirty="0">
                <a:solidFill>
                  <a:schemeClr val="accent1"/>
                </a:solidFill>
                <a:ea typeface="Tahoma" pitchFamily="34" charset="0"/>
                <a:cs typeface="Tahoma" pitchFamily="34" charset="0"/>
              </a:rPr>
              <a:t>the plan the way local officials and </a:t>
            </a:r>
            <a:r>
              <a:rPr lang="en-US" sz="2600" b="1" dirty="0" smtClean="0">
                <a:solidFill>
                  <a:schemeClr val="accent1"/>
                </a:solidFill>
                <a:ea typeface="Tahoma" pitchFamily="34" charset="0"/>
                <a:cs typeface="Tahoma" pitchFamily="34" charset="0"/>
              </a:rPr>
              <a:t>	citizens </a:t>
            </a:r>
            <a:r>
              <a:rPr lang="en-US" sz="2600" b="1" dirty="0">
                <a:solidFill>
                  <a:schemeClr val="accent1"/>
                </a:solidFill>
                <a:ea typeface="Tahoma" pitchFamily="34" charset="0"/>
                <a:cs typeface="Tahoma" pitchFamily="34" charset="0"/>
              </a:rPr>
              <a:t>think</a:t>
            </a:r>
          </a:p>
          <a:p>
            <a:pPr marL="914400" indent="-457200">
              <a:buClr>
                <a:schemeClr val="accent2"/>
              </a:buClr>
            </a:pPr>
            <a:r>
              <a:rPr lang="en-US" sz="2400" dirty="0">
                <a:solidFill>
                  <a:schemeClr val="accent2"/>
                </a:solidFill>
                <a:ea typeface="Tahoma" pitchFamily="34" charset="0"/>
                <a:cs typeface="Tahoma" pitchFamily="34" charset="0"/>
              </a:rPr>
              <a:t>Organize the plan around issues instead of functional chapters</a:t>
            </a:r>
          </a:p>
          <a:p>
            <a:pPr marL="914400" indent="-457200">
              <a:buClr>
                <a:schemeClr val="accent2"/>
              </a:buClr>
            </a:pPr>
            <a:r>
              <a:rPr lang="en-US" sz="2400" dirty="0">
                <a:solidFill>
                  <a:schemeClr val="accent2"/>
                </a:solidFill>
                <a:ea typeface="Tahoma" pitchFamily="34" charset="0"/>
                <a:cs typeface="Tahoma" pitchFamily="34" charset="0"/>
              </a:rPr>
              <a:t>Meetings should also be organized around the </a:t>
            </a:r>
            <a:r>
              <a:rPr lang="en-US" sz="2400" dirty="0" smtClean="0">
                <a:solidFill>
                  <a:schemeClr val="accent2"/>
                </a:solidFill>
                <a:ea typeface="Tahoma" pitchFamily="34" charset="0"/>
                <a:cs typeface="Tahoma" pitchFamily="34" charset="0"/>
              </a:rPr>
              <a:t>issues, and should be work sessions for finding solutions</a:t>
            </a:r>
            <a:endParaRPr lang="en-US" sz="2400" dirty="0">
              <a:solidFill>
                <a:schemeClr val="accent2"/>
              </a:solidFill>
              <a:ea typeface="Tahoma" pitchFamily="34" charset="0"/>
              <a:cs typeface="Tahoma" pitchFamily="34" charset="0"/>
            </a:endParaRPr>
          </a:p>
          <a:p>
            <a:pPr marL="914400" indent="-457200">
              <a:buClr>
                <a:schemeClr val="accent2"/>
              </a:buClr>
            </a:pPr>
            <a:r>
              <a:rPr lang="en-US" sz="2400" dirty="0">
                <a:solidFill>
                  <a:schemeClr val="accent2"/>
                </a:solidFill>
                <a:ea typeface="Tahoma" pitchFamily="34" charset="0"/>
                <a:cs typeface="Tahoma" pitchFamily="34" charset="0"/>
              </a:rPr>
              <a:t>Be efficient in words, avoid jargon and use accepted publication layout practices</a:t>
            </a:r>
          </a:p>
        </p:txBody>
      </p:sp>
      <p:sp>
        <p:nvSpPr>
          <p:cNvPr id="5"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9"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4305" y="3457832"/>
            <a:ext cx="5724378" cy="3162404"/>
          </a:xfrm>
          <a:prstGeom prst="rect">
            <a:avLst/>
          </a:prstGeom>
          <a:noFill/>
        </p:spPr>
        <p:txBody>
          <a:bodyPr wrap="square" rtlCol="0">
            <a:spAutoFit/>
          </a:bodyPr>
          <a:lstStyle/>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Chartiers Creek</a:t>
            </a:r>
          </a:p>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Increasing population via </a:t>
            </a:r>
            <a:r>
              <a:rPr lang="en-US" sz="2200" dirty="0" smtClean="0">
                <a:solidFill>
                  <a:schemeClr val="accent2"/>
                </a:solidFill>
                <a:latin typeface="+mn-lt"/>
                <a:ea typeface="Tahoma" pitchFamily="34" charset="0"/>
                <a:cs typeface="Tahoma" pitchFamily="34" charset="0"/>
              </a:rPr>
              <a:t/>
            </a:r>
            <a:br>
              <a:rPr lang="en-US" sz="2200" dirty="0" smtClean="0">
                <a:solidFill>
                  <a:schemeClr val="accent2"/>
                </a:solidFill>
                <a:latin typeface="+mn-lt"/>
                <a:ea typeface="Tahoma" pitchFamily="34" charset="0"/>
                <a:cs typeface="Tahoma" pitchFamily="34" charset="0"/>
              </a:rPr>
            </a:br>
            <a:r>
              <a:rPr lang="en-US" sz="2200" dirty="0" smtClean="0">
                <a:solidFill>
                  <a:schemeClr val="accent2"/>
                </a:solidFill>
                <a:latin typeface="+mn-lt"/>
                <a:ea typeface="Tahoma" pitchFamily="34" charset="0"/>
                <a:cs typeface="Tahoma" pitchFamily="34" charset="0"/>
              </a:rPr>
              <a:t>improved </a:t>
            </a:r>
            <a:r>
              <a:rPr lang="en-US" sz="2200" dirty="0">
                <a:solidFill>
                  <a:schemeClr val="accent2"/>
                </a:solidFill>
                <a:latin typeface="+mn-lt"/>
                <a:ea typeface="Tahoma" pitchFamily="34" charset="0"/>
                <a:cs typeface="Tahoma" pitchFamily="34" charset="0"/>
              </a:rPr>
              <a:t>Housing</a:t>
            </a:r>
          </a:p>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Route 50 Revitalization</a:t>
            </a:r>
          </a:p>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Carothers Avenue Redevelopment</a:t>
            </a:r>
          </a:p>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Downtown Carnegie Improvements building on other recent studies</a:t>
            </a:r>
          </a:p>
          <a:p>
            <a:pPr marL="914400" indent="-457200">
              <a:spcBef>
                <a:spcPts val="300"/>
              </a:spcBef>
              <a:buClr>
                <a:schemeClr val="accent2"/>
              </a:buClr>
              <a:buFont typeface="+mj-lt"/>
              <a:buAutoNum type="arabicPeriod"/>
            </a:pPr>
            <a:r>
              <a:rPr lang="en-US" sz="2200" dirty="0">
                <a:solidFill>
                  <a:schemeClr val="accent2"/>
                </a:solidFill>
                <a:latin typeface="+mn-lt"/>
                <a:ea typeface="Tahoma" pitchFamily="34" charset="0"/>
                <a:cs typeface="Tahoma" pitchFamily="34" charset="0"/>
              </a:rPr>
              <a:t>Walkability</a:t>
            </a:r>
          </a:p>
          <a:p>
            <a:pPr marL="228600" indent="-228600">
              <a:buFont typeface="+mj-lt"/>
              <a:buAutoNum type="arabicPeriod"/>
            </a:pPr>
            <a:endParaRPr lang="en-US" sz="1100" dirty="0"/>
          </a:p>
        </p:txBody>
      </p:sp>
      <p:sp>
        <p:nvSpPr>
          <p:cNvPr id="15" name="TextBox 14"/>
          <p:cNvSpPr txBox="1"/>
          <p:nvPr/>
        </p:nvSpPr>
        <p:spPr>
          <a:xfrm>
            <a:off x="5430130" y="3277765"/>
            <a:ext cx="2919046" cy="146938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342900" indent="-457200">
              <a:buAutoNum type="arabicPeriod"/>
            </a:pPr>
            <a:r>
              <a:rPr lang="en-US" sz="2000" dirty="0" smtClean="0">
                <a:solidFill>
                  <a:schemeClr val="bg1"/>
                </a:solidFill>
                <a:latin typeface="+mn-lt"/>
              </a:rPr>
              <a:t>Chartiers Creek</a:t>
            </a:r>
          </a:p>
          <a:p>
            <a:pPr marL="914400" lvl="1" indent="-457200" defTabSz="457200">
              <a:buAutoNum type="alphaLcPeriod"/>
            </a:pPr>
            <a:r>
              <a:rPr lang="en-US" sz="2000" b="1" dirty="0" smtClean="0">
                <a:solidFill>
                  <a:schemeClr val="bg1"/>
                </a:solidFill>
                <a:latin typeface="+mn-lt"/>
              </a:rPr>
              <a:t>Flooding</a:t>
            </a:r>
          </a:p>
          <a:p>
            <a:pPr marL="914400" lvl="1" indent="-457200" defTabSz="457200">
              <a:buAutoNum type="alphaLcPeriod"/>
            </a:pPr>
            <a:r>
              <a:rPr lang="en-US" sz="2000" dirty="0" smtClean="0">
                <a:solidFill>
                  <a:schemeClr val="bg1"/>
                </a:solidFill>
                <a:latin typeface="+mn-lt"/>
              </a:rPr>
              <a:t>Recreation</a:t>
            </a:r>
          </a:p>
        </p:txBody>
      </p:sp>
      <p:sp>
        <p:nvSpPr>
          <p:cNvPr id="12" name="Content Placeholder 5"/>
          <p:cNvSpPr>
            <a:spLocks noGrp="1"/>
          </p:cNvSpPr>
          <p:nvPr>
            <p:ph idx="1"/>
          </p:nvPr>
        </p:nvSpPr>
        <p:spPr>
          <a:xfrm>
            <a:off x="457200" y="2395728"/>
            <a:ext cx="8229600" cy="892820"/>
          </a:xfrm>
        </p:spPr>
        <p:txBody>
          <a:bodyPr>
            <a:noAutofit/>
          </a:body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2. </a:t>
            </a:r>
            <a:r>
              <a:rPr lang="en-US" sz="2600" b="1" dirty="0" smtClean="0">
                <a:solidFill>
                  <a:schemeClr val="accent1"/>
                </a:solidFill>
                <a:ea typeface="Tahoma" pitchFamily="34" charset="0"/>
                <a:cs typeface="Tahoma" pitchFamily="34" charset="0"/>
              </a:rPr>
              <a:t>	Organize </a:t>
            </a:r>
            <a:r>
              <a:rPr lang="en-US" sz="2600" b="1" dirty="0">
                <a:solidFill>
                  <a:schemeClr val="accent1"/>
                </a:solidFill>
                <a:ea typeface="Tahoma" pitchFamily="34" charset="0"/>
                <a:cs typeface="Tahoma" pitchFamily="34" charset="0"/>
              </a:rPr>
              <a:t>the plan the way local officials and </a:t>
            </a:r>
            <a:r>
              <a:rPr lang="en-US" sz="2600" b="1" dirty="0" smtClean="0">
                <a:solidFill>
                  <a:schemeClr val="accent1"/>
                </a:solidFill>
                <a:ea typeface="Tahoma" pitchFamily="34" charset="0"/>
                <a:cs typeface="Tahoma" pitchFamily="34" charset="0"/>
              </a:rPr>
              <a:t>	citizens think</a:t>
            </a:r>
            <a:endParaRPr lang="en-US" sz="2600" b="1" dirty="0">
              <a:solidFill>
                <a:schemeClr val="accent1"/>
              </a:solidFill>
              <a:ea typeface="Tahoma" pitchFamily="34" charset="0"/>
              <a:cs typeface="Tahoma" pitchFamily="34" charset="0"/>
            </a:endParaRPr>
          </a:p>
        </p:txBody>
      </p:sp>
      <p:sp>
        <p:nvSpPr>
          <p:cNvPr id="7"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1116" y="3459248"/>
            <a:ext cx="5569856" cy="1862048"/>
          </a:xfrm>
          <a:prstGeom prst="rect">
            <a:avLst/>
          </a:prstGeom>
          <a:noFill/>
        </p:spPr>
        <p:txBody>
          <a:bodyPr wrap="square" rtlCol="0">
            <a:spAutoFit/>
          </a:bodyPr>
          <a:lstStyle/>
          <a:p>
            <a:pPr marL="914400" lvl="1" indent="-457200">
              <a:spcBef>
                <a:spcPts val="300"/>
              </a:spcBef>
              <a:buClr>
                <a:schemeClr val="accent2"/>
              </a:buClr>
              <a:buFont typeface="+mj-lt"/>
              <a:buAutoNum type="arabicPeriod"/>
            </a:pPr>
            <a:r>
              <a:rPr lang="en-US" sz="2400" dirty="0">
                <a:solidFill>
                  <a:schemeClr val="accent2"/>
                </a:solidFill>
                <a:latin typeface="+mn-lt"/>
                <a:ea typeface="Tahoma" pitchFamily="34" charset="0"/>
                <a:cs typeface="Tahoma" pitchFamily="34" charset="0"/>
              </a:rPr>
              <a:t>Chartiers Creek – Flooding</a:t>
            </a:r>
          </a:p>
          <a:p>
            <a:pPr marL="457200">
              <a:tabLst>
                <a:tab pos="457200" algn="l"/>
                <a:tab pos="914400" algn="l"/>
              </a:tabLst>
            </a:pPr>
            <a:r>
              <a:rPr lang="en-US" sz="2000" dirty="0" smtClean="0">
                <a:solidFill>
                  <a:schemeClr val="accent1"/>
                </a:solidFill>
              </a:rPr>
              <a:t>	</a:t>
            </a:r>
            <a:r>
              <a:rPr lang="en-US" sz="2000" dirty="0" smtClean="0">
                <a:solidFill>
                  <a:schemeClr val="accent1"/>
                </a:solidFill>
                <a:latin typeface="+mn-lt"/>
              </a:rPr>
              <a:t>A. Introduction to the Issue</a:t>
            </a:r>
          </a:p>
          <a:p>
            <a:pPr marL="457200">
              <a:tabLst>
                <a:tab pos="457200" algn="l"/>
                <a:tab pos="914400" algn="l"/>
              </a:tabLst>
            </a:pPr>
            <a:r>
              <a:rPr lang="en-US" sz="2000" dirty="0">
                <a:solidFill>
                  <a:schemeClr val="accent1"/>
                </a:solidFill>
                <a:latin typeface="+mn-lt"/>
              </a:rPr>
              <a:t>	</a:t>
            </a:r>
            <a:r>
              <a:rPr lang="en-US" sz="2000" dirty="0" smtClean="0">
                <a:solidFill>
                  <a:schemeClr val="accent1"/>
                </a:solidFill>
                <a:latin typeface="+mn-lt"/>
              </a:rPr>
              <a:t>B. Validation of the Issue</a:t>
            </a:r>
          </a:p>
          <a:p>
            <a:pPr marL="457200">
              <a:tabLst>
                <a:tab pos="457200" algn="l"/>
                <a:tab pos="914400" algn="l"/>
              </a:tabLst>
            </a:pPr>
            <a:r>
              <a:rPr lang="en-US" sz="2000" dirty="0">
                <a:solidFill>
                  <a:schemeClr val="accent1"/>
                </a:solidFill>
                <a:latin typeface="+mn-lt"/>
              </a:rPr>
              <a:t>	</a:t>
            </a:r>
            <a:r>
              <a:rPr lang="en-US" sz="2000" dirty="0" smtClean="0">
                <a:solidFill>
                  <a:schemeClr val="accent1"/>
                </a:solidFill>
                <a:latin typeface="+mn-lt"/>
              </a:rPr>
              <a:t>C. Vision for Future</a:t>
            </a:r>
          </a:p>
          <a:p>
            <a:pPr marL="457200">
              <a:tabLst>
                <a:tab pos="457200" algn="l"/>
                <a:tab pos="914400" algn="l"/>
              </a:tabLst>
            </a:pPr>
            <a:r>
              <a:rPr lang="en-US" sz="2000" dirty="0">
                <a:solidFill>
                  <a:schemeClr val="accent1"/>
                </a:solidFill>
                <a:latin typeface="+mn-lt"/>
              </a:rPr>
              <a:t>	</a:t>
            </a:r>
            <a:r>
              <a:rPr lang="en-US" sz="2000" dirty="0" smtClean="0">
                <a:solidFill>
                  <a:schemeClr val="accent1"/>
                </a:solidFill>
                <a:latin typeface="+mn-lt"/>
              </a:rPr>
              <a:t>D. Implementation Strategies</a:t>
            </a:r>
          </a:p>
          <a:p>
            <a:endParaRPr lang="en-US" sz="1100" dirty="0"/>
          </a:p>
        </p:txBody>
      </p:sp>
      <p:sp>
        <p:nvSpPr>
          <p:cNvPr id="13" name="Content Placeholder 5"/>
          <p:cNvSpPr>
            <a:spLocks noGrp="1"/>
          </p:cNvSpPr>
          <p:nvPr>
            <p:ph idx="1"/>
          </p:nvPr>
        </p:nvSpPr>
        <p:spPr>
          <a:xfrm>
            <a:off x="457200" y="2395728"/>
            <a:ext cx="8229600" cy="892820"/>
          </a:xfrm>
        </p:spPr>
        <p:txBody>
          <a:bodyPr>
            <a:noAutofit/>
          </a:body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2. </a:t>
            </a:r>
            <a:r>
              <a:rPr lang="en-US" sz="2600" b="1" dirty="0" smtClean="0">
                <a:solidFill>
                  <a:schemeClr val="accent1"/>
                </a:solidFill>
                <a:ea typeface="Tahoma" pitchFamily="34" charset="0"/>
                <a:cs typeface="Tahoma" pitchFamily="34" charset="0"/>
              </a:rPr>
              <a:t>	Organize </a:t>
            </a:r>
            <a:r>
              <a:rPr lang="en-US" sz="2600" b="1" dirty="0">
                <a:solidFill>
                  <a:schemeClr val="accent1"/>
                </a:solidFill>
                <a:ea typeface="Tahoma" pitchFamily="34" charset="0"/>
                <a:cs typeface="Tahoma" pitchFamily="34" charset="0"/>
              </a:rPr>
              <a:t>the plan the way local officials and </a:t>
            </a:r>
            <a:r>
              <a:rPr lang="en-US" sz="2600" b="1" dirty="0" smtClean="0">
                <a:solidFill>
                  <a:schemeClr val="accent1"/>
                </a:solidFill>
                <a:ea typeface="Tahoma" pitchFamily="34" charset="0"/>
                <a:cs typeface="Tahoma" pitchFamily="34" charset="0"/>
              </a:rPr>
              <a:t>	citizens think</a:t>
            </a:r>
            <a:endParaRPr lang="en-US" sz="2600" b="1" dirty="0">
              <a:solidFill>
                <a:schemeClr val="accent1"/>
              </a:solidFill>
              <a:ea typeface="Tahoma" pitchFamily="34" charset="0"/>
              <a:cs typeface="Tahoma" pitchFamily="34" charset="0"/>
            </a:endParaRPr>
          </a:p>
        </p:txBody>
      </p:sp>
      <p:sp>
        <p:nvSpPr>
          <p:cNvPr id="10"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1"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01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119484" y="5259977"/>
            <a:ext cx="2513284" cy="1451977"/>
          </a:xfrm>
          <a:prstGeom prst="rect">
            <a:avLst/>
          </a:prstGeom>
          <a:solidFill>
            <a:schemeClr val="accent1">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tabLst>
                <a:tab pos="457200" algn="l"/>
              </a:tabLst>
            </a:pPr>
            <a:r>
              <a:rPr lang="en-US" u="sng" dirty="0">
                <a:solidFill>
                  <a:schemeClr val="accent1"/>
                </a:solidFill>
              </a:rPr>
              <a:t>Tier 3</a:t>
            </a:r>
            <a:r>
              <a:rPr lang="en-US" dirty="0">
                <a:solidFill>
                  <a:schemeClr val="accent1"/>
                </a:solidFill>
              </a:rPr>
              <a:t>: </a:t>
            </a:r>
          </a:p>
          <a:p>
            <a:pPr marL="228600" indent="-228600">
              <a:tabLst>
                <a:tab pos="457200" algn="l"/>
                <a:tab pos="914400" algn="l"/>
              </a:tabLst>
            </a:pPr>
            <a:r>
              <a:rPr lang="en-US" dirty="0">
                <a:solidFill>
                  <a:schemeClr val="accent1"/>
                </a:solidFill>
              </a:rPr>
              <a:t>- 	Update </a:t>
            </a:r>
            <a:r>
              <a:rPr lang="en-US" dirty="0" smtClean="0">
                <a:solidFill>
                  <a:schemeClr val="accent1"/>
                </a:solidFill>
              </a:rPr>
              <a:t>floodplain management regulations</a:t>
            </a:r>
            <a:endParaRPr lang="en-US" dirty="0">
              <a:solidFill>
                <a:schemeClr val="accent1"/>
              </a:solidFill>
            </a:endParaRPr>
          </a:p>
        </p:txBody>
      </p:sp>
      <p:sp>
        <p:nvSpPr>
          <p:cNvPr id="18" name="TextBox 17"/>
          <p:cNvSpPr txBox="1"/>
          <p:nvPr/>
        </p:nvSpPr>
        <p:spPr>
          <a:xfrm>
            <a:off x="5119485" y="3508381"/>
            <a:ext cx="2487512" cy="1542250"/>
          </a:xfrm>
          <a:prstGeom prst="rect">
            <a:avLst/>
          </a:prstGeom>
          <a:solidFill>
            <a:schemeClr val="accent1">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228600" indent="-228600">
              <a:tabLst>
                <a:tab pos="457200" algn="l"/>
              </a:tabLst>
            </a:pPr>
            <a:r>
              <a:rPr lang="en-US" u="sng" dirty="0">
                <a:solidFill>
                  <a:schemeClr val="accent1"/>
                </a:solidFill>
              </a:rPr>
              <a:t>Tier 2: </a:t>
            </a:r>
          </a:p>
          <a:p>
            <a:pPr marL="228600" indent="-228600">
              <a:tabLst>
                <a:tab pos="457200" algn="l"/>
              </a:tabLst>
            </a:pPr>
            <a:r>
              <a:rPr lang="en-US" dirty="0">
                <a:solidFill>
                  <a:schemeClr val="accent1"/>
                </a:solidFill>
              </a:rPr>
              <a:t>- 	Develop a quick </a:t>
            </a:r>
            <a:r>
              <a:rPr lang="en-US" dirty="0" smtClean="0">
                <a:solidFill>
                  <a:schemeClr val="accent1"/>
                </a:solidFill>
              </a:rPr>
              <a:t/>
            </a:r>
            <a:br>
              <a:rPr lang="en-US" dirty="0" smtClean="0">
                <a:solidFill>
                  <a:schemeClr val="accent1"/>
                </a:solidFill>
              </a:rPr>
            </a:br>
            <a:r>
              <a:rPr lang="en-US" dirty="0" smtClean="0">
                <a:solidFill>
                  <a:schemeClr val="accent1"/>
                </a:solidFill>
              </a:rPr>
              <a:t>response </a:t>
            </a:r>
            <a:r>
              <a:rPr lang="en-US" dirty="0">
                <a:solidFill>
                  <a:schemeClr val="accent1"/>
                </a:solidFill>
              </a:rPr>
              <a:t>plan</a:t>
            </a:r>
          </a:p>
        </p:txBody>
      </p:sp>
      <p:sp>
        <p:nvSpPr>
          <p:cNvPr id="19" name="TextBox 18"/>
          <p:cNvSpPr txBox="1"/>
          <p:nvPr/>
        </p:nvSpPr>
        <p:spPr>
          <a:xfrm>
            <a:off x="521496" y="3508381"/>
            <a:ext cx="4473746" cy="894807"/>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457200" indent="-457200">
              <a:buAutoNum type="arabicPeriod"/>
            </a:pPr>
            <a:r>
              <a:rPr lang="en-US" sz="2400" dirty="0" smtClean="0">
                <a:solidFill>
                  <a:schemeClr val="bg1"/>
                </a:solidFill>
              </a:rPr>
              <a:t>Chartiers Creek – </a:t>
            </a:r>
            <a:r>
              <a:rPr lang="en-US" sz="2000" dirty="0" smtClean="0">
                <a:solidFill>
                  <a:schemeClr val="bg1"/>
                </a:solidFill>
              </a:rPr>
              <a:t/>
            </a:r>
            <a:br>
              <a:rPr lang="en-US" sz="2000" dirty="0" smtClean="0">
                <a:solidFill>
                  <a:schemeClr val="bg1"/>
                </a:solidFill>
              </a:rPr>
            </a:br>
            <a:r>
              <a:rPr lang="en-US" u="sng" dirty="0" smtClean="0">
                <a:solidFill>
                  <a:schemeClr val="bg1"/>
                </a:solidFill>
              </a:rPr>
              <a:t>Flooding Implementation Steps</a:t>
            </a:r>
            <a:endParaRPr lang="en-US" u="sng" dirty="0">
              <a:solidFill>
                <a:schemeClr val="bg1"/>
              </a:solidFill>
            </a:endParaRPr>
          </a:p>
        </p:txBody>
      </p:sp>
      <p:sp>
        <p:nvSpPr>
          <p:cNvPr id="10" name="Content Placeholder 5"/>
          <p:cNvSpPr txBox="1">
            <a:spLocks/>
          </p:cNvSpPr>
          <p:nvPr/>
        </p:nvSpPr>
        <p:spPr>
          <a:xfrm>
            <a:off x="457200" y="2395728"/>
            <a:ext cx="8229600" cy="89282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Font typeface="Georgia"/>
              <a:buNone/>
              <a:tabLst>
                <a:tab pos="457200" algn="l"/>
              </a:tabLst>
            </a:pPr>
            <a:r>
              <a:rPr lang="en-US" sz="2600" b="1" dirty="0" smtClean="0">
                <a:solidFill>
                  <a:schemeClr val="accent1"/>
                </a:solidFill>
                <a:ea typeface="Tahoma" pitchFamily="34" charset="0"/>
                <a:cs typeface="Tahoma" pitchFamily="34" charset="0"/>
              </a:rPr>
              <a:t>2. 	Organize the plan the way local officials and 	citizens think</a:t>
            </a:r>
            <a:endParaRPr lang="en-US" sz="2600" b="1" dirty="0">
              <a:solidFill>
                <a:schemeClr val="accent1"/>
              </a:solidFill>
              <a:ea typeface="Tahoma" pitchFamily="34" charset="0"/>
              <a:cs typeface="Tahoma" pitchFamily="34" charset="0"/>
            </a:endParaRPr>
          </a:p>
        </p:txBody>
      </p:sp>
      <p:sp>
        <p:nvSpPr>
          <p:cNvPr id="9" name="TextBox 8"/>
          <p:cNvSpPr txBox="1"/>
          <p:nvPr/>
        </p:nvSpPr>
        <p:spPr>
          <a:xfrm>
            <a:off x="521496" y="4588296"/>
            <a:ext cx="4473746" cy="2123658"/>
          </a:xfrm>
          <a:prstGeom prst="rect">
            <a:avLst/>
          </a:prstGeom>
          <a:solidFill>
            <a:schemeClr val="accent1">
              <a:lumMod val="20000"/>
              <a:lumOff val="80000"/>
            </a:schemeClr>
          </a:solidFill>
          <a:ln w="19050"/>
        </p:spPr>
        <p:style>
          <a:lnRef idx="1">
            <a:schemeClr val="accent1"/>
          </a:lnRef>
          <a:fillRef idx="2">
            <a:schemeClr val="accent1"/>
          </a:fillRef>
          <a:effectRef idx="1">
            <a:schemeClr val="accent1"/>
          </a:effectRef>
          <a:fontRef idx="minor">
            <a:schemeClr val="dk1"/>
          </a:fontRef>
        </p:style>
        <p:txBody>
          <a:bodyPr wrap="square" lIns="182880" tIns="91440" rIns="182880" bIns="91440" rtlCol="0" anchor="ctr" anchorCtr="0">
            <a:spAutoFit/>
          </a:bodyPr>
          <a:lstStyle/>
          <a:p>
            <a:pPr>
              <a:tabLst>
                <a:tab pos="457200" algn="l"/>
              </a:tabLst>
            </a:pPr>
            <a:r>
              <a:rPr lang="en-US" u="sng" dirty="0" smtClean="0">
                <a:solidFill>
                  <a:schemeClr val="accent1"/>
                </a:solidFill>
                <a:latin typeface="+mn-lt"/>
              </a:rPr>
              <a:t>Tier </a:t>
            </a:r>
            <a:r>
              <a:rPr lang="en-US" u="sng" dirty="0">
                <a:solidFill>
                  <a:schemeClr val="accent1"/>
                </a:solidFill>
                <a:latin typeface="+mn-lt"/>
              </a:rPr>
              <a:t>1: </a:t>
            </a:r>
          </a:p>
          <a:p>
            <a:pPr marL="228600" indent="-228600">
              <a:tabLst>
                <a:tab pos="457200" algn="l"/>
              </a:tabLst>
            </a:pPr>
            <a:r>
              <a:rPr lang="en-US" dirty="0" smtClean="0">
                <a:solidFill>
                  <a:schemeClr val="accent1"/>
                </a:solidFill>
                <a:latin typeface="+mn-lt"/>
              </a:rPr>
              <a:t>- </a:t>
            </a:r>
            <a:r>
              <a:rPr lang="en-US" dirty="0">
                <a:solidFill>
                  <a:schemeClr val="accent1"/>
                </a:solidFill>
                <a:latin typeface="+mn-lt"/>
              </a:rPr>
              <a:t>	Creating and distributing an </a:t>
            </a:r>
            <a:r>
              <a:rPr lang="en-US" dirty="0" smtClean="0">
                <a:solidFill>
                  <a:schemeClr val="accent1"/>
                </a:solidFill>
                <a:latin typeface="+mn-lt"/>
              </a:rPr>
              <a:t>informational </a:t>
            </a:r>
            <a:r>
              <a:rPr lang="en-US" dirty="0">
                <a:solidFill>
                  <a:schemeClr val="accent1"/>
                </a:solidFill>
                <a:latin typeface="+mn-lt"/>
              </a:rPr>
              <a:t>flier regarding </a:t>
            </a:r>
            <a:r>
              <a:rPr lang="en-US" dirty="0" smtClean="0">
                <a:solidFill>
                  <a:schemeClr val="accent1"/>
                </a:solidFill>
                <a:latin typeface="+mn-lt"/>
              </a:rPr>
              <a:t>flooding </a:t>
            </a:r>
            <a:r>
              <a:rPr lang="en-US" dirty="0">
                <a:solidFill>
                  <a:schemeClr val="accent1"/>
                </a:solidFill>
                <a:latin typeface="+mn-lt"/>
              </a:rPr>
              <a:t>in the communities; </a:t>
            </a:r>
            <a:r>
              <a:rPr lang="en-US" dirty="0" smtClean="0">
                <a:solidFill>
                  <a:schemeClr val="accent1"/>
                </a:solidFill>
                <a:latin typeface="+mn-lt"/>
              </a:rPr>
              <a:t>and</a:t>
            </a:r>
            <a:endParaRPr lang="en-US" dirty="0">
              <a:solidFill>
                <a:schemeClr val="accent1"/>
              </a:solidFill>
              <a:latin typeface="+mn-lt"/>
            </a:endParaRPr>
          </a:p>
          <a:p>
            <a:pPr marL="228600" indent="-228600">
              <a:tabLst>
                <a:tab pos="457200" algn="l"/>
              </a:tabLst>
            </a:pPr>
            <a:r>
              <a:rPr lang="en-US" dirty="0" smtClean="0">
                <a:solidFill>
                  <a:schemeClr val="accent1"/>
                </a:solidFill>
                <a:latin typeface="+mn-lt"/>
              </a:rPr>
              <a:t>- </a:t>
            </a:r>
            <a:r>
              <a:rPr lang="en-US" dirty="0">
                <a:solidFill>
                  <a:schemeClr val="accent1"/>
                </a:solidFill>
                <a:latin typeface="+mn-lt"/>
              </a:rPr>
              <a:t>	Developing an immediate </a:t>
            </a:r>
            <a:r>
              <a:rPr lang="en-US" dirty="0" smtClean="0">
                <a:solidFill>
                  <a:schemeClr val="accent1"/>
                </a:solidFill>
                <a:latin typeface="+mn-lt"/>
              </a:rPr>
              <a:t>alert </a:t>
            </a:r>
            <a:r>
              <a:rPr lang="en-US" dirty="0">
                <a:solidFill>
                  <a:schemeClr val="accent1"/>
                </a:solidFill>
                <a:latin typeface="+mn-lt"/>
              </a:rPr>
              <a:t>system to warn residents </a:t>
            </a:r>
            <a:r>
              <a:rPr lang="en-US" dirty="0" smtClean="0">
                <a:solidFill>
                  <a:schemeClr val="accent1"/>
                </a:solidFill>
                <a:latin typeface="+mn-lt"/>
              </a:rPr>
              <a:t>of coming </a:t>
            </a:r>
            <a:r>
              <a:rPr lang="en-US" dirty="0">
                <a:solidFill>
                  <a:schemeClr val="accent1"/>
                </a:solidFill>
                <a:latin typeface="+mn-lt"/>
              </a:rPr>
              <a:t>floods</a:t>
            </a:r>
            <a:r>
              <a:rPr lang="en-US" dirty="0" smtClean="0">
                <a:solidFill>
                  <a:schemeClr val="accent1"/>
                </a:solidFill>
                <a:latin typeface="+mn-lt"/>
              </a:rPr>
              <a:t>.</a:t>
            </a:r>
            <a:endParaRPr lang="en-US" dirty="0">
              <a:solidFill>
                <a:schemeClr val="accent1"/>
              </a:solidFill>
              <a:latin typeface="+mn-lt"/>
            </a:endParaRPr>
          </a:p>
        </p:txBody>
      </p:sp>
      <p:sp>
        <p:nvSpPr>
          <p:cNvPr id="13"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4"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paul gilbert\Desktop\HCS Prezi images\sire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63499" y="3952101"/>
            <a:ext cx="1165530" cy="1987697"/>
          </a:xfrm>
          <a:prstGeom prst="rect">
            <a:avLst/>
          </a:prstGeom>
          <a:noFill/>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945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393895" y="2395728"/>
            <a:ext cx="8420496" cy="4475869"/>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recommendations</a:t>
            </a:r>
          </a:p>
          <a:p>
            <a:pPr marL="914400" indent="-457200">
              <a:buClr>
                <a:schemeClr val="accent2"/>
              </a:buClr>
            </a:pPr>
            <a:r>
              <a:rPr lang="en-US" sz="2400" dirty="0">
                <a:solidFill>
                  <a:schemeClr val="accent2"/>
                </a:solidFill>
                <a:ea typeface="Tahoma" pitchFamily="34" charset="0"/>
                <a:cs typeface="Tahoma" pitchFamily="34" charset="0"/>
              </a:rPr>
              <a:t>Priority recommendations should include depth and detail – specific action plans</a:t>
            </a:r>
          </a:p>
          <a:p>
            <a:pPr marL="914400" indent="-457200">
              <a:buClr>
                <a:schemeClr val="accent2"/>
              </a:buClr>
            </a:pPr>
            <a:r>
              <a:rPr lang="en-US" sz="2400" dirty="0">
                <a:solidFill>
                  <a:schemeClr val="accent2"/>
                </a:solidFill>
                <a:ea typeface="Tahoma" pitchFamily="34" charset="0"/>
                <a:cs typeface="Tahoma" pitchFamily="34" charset="0"/>
              </a:rPr>
              <a:t>Priorities should consider workability of </a:t>
            </a:r>
            <a:r>
              <a:rPr lang="en-US" sz="2400" dirty="0" smtClean="0">
                <a:solidFill>
                  <a:schemeClr val="accent2"/>
                </a:solidFill>
                <a:ea typeface="Tahoma" pitchFamily="34" charset="0"/>
                <a:cs typeface="Tahoma" pitchFamily="34" charset="0"/>
              </a:rPr>
              <a:t>recommendations</a:t>
            </a:r>
            <a:endParaRPr lang="en-US" sz="2400" dirty="0">
              <a:solidFill>
                <a:schemeClr val="accent2"/>
              </a:solidFill>
              <a:ea typeface="Tahoma" pitchFamily="34" charset="0"/>
              <a:cs typeface="Tahoma" pitchFamily="34" charset="0"/>
            </a:endParaRPr>
          </a:p>
          <a:p>
            <a:pPr marL="914400" indent="-457200">
              <a:buClr>
                <a:schemeClr val="accent2"/>
              </a:buClr>
            </a:pPr>
            <a:r>
              <a:rPr lang="en-US" sz="2400" dirty="0">
                <a:solidFill>
                  <a:schemeClr val="accent2"/>
                </a:solidFill>
                <a:ea typeface="Tahoma" pitchFamily="34" charset="0"/>
                <a:cs typeface="Tahoma" pitchFamily="34" charset="0"/>
              </a:rPr>
              <a:t>Plans should provide a small number of recommendations with practical depth and detail instead of a large number of general recommendations</a:t>
            </a:r>
          </a:p>
          <a:p>
            <a:pPr marL="914400" indent="-457200">
              <a:buClr>
                <a:schemeClr val="accent2"/>
              </a:buClr>
            </a:pPr>
            <a:r>
              <a:rPr lang="en-US" sz="2400" dirty="0">
                <a:solidFill>
                  <a:schemeClr val="accent2"/>
                </a:solidFill>
                <a:ea typeface="Tahoma" pitchFamily="34" charset="0"/>
                <a:cs typeface="Tahoma" pitchFamily="34" charset="0"/>
              </a:rPr>
              <a:t>Plans should use “non-traditional” but practical tools – market analysis, photo simulations, concept drawings, pro </a:t>
            </a:r>
            <a:r>
              <a:rPr lang="en-US" sz="2400" dirty="0" smtClean="0">
                <a:solidFill>
                  <a:schemeClr val="accent2"/>
                </a:solidFill>
                <a:ea typeface="Tahoma" pitchFamily="34" charset="0"/>
                <a:cs typeface="Tahoma" pitchFamily="34" charset="0"/>
              </a:rPr>
              <a:t>forma </a:t>
            </a:r>
            <a:r>
              <a:rPr lang="en-US" sz="2400" dirty="0">
                <a:solidFill>
                  <a:schemeClr val="accent2"/>
                </a:solidFill>
                <a:ea typeface="Tahoma" pitchFamily="34" charset="0"/>
                <a:cs typeface="Tahoma" pitchFamily="34" charset="0"/>
              </a:rPr>
              <a:t>analysis</a:t>
            </a:r>
          </a:p>
        </p:txBody>
      </p:sp>
      <p:sp>
        <p:nvSpPr>
          <p:cNvPr id="9"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0"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0067095"/>
              </p:ext>
            </p:extLst>
          </p:nvPr>
        </p:nvGraphicFramePr>
        <p:xfrm>
          <a:off x="922511" y="2977418"/>
          <a:ext cx="7363264" cy="3477127"/>
        </p:xfrm>
        <a:graphic>
          <a:graphicData uri="http://schemas.openxmlformats.org/drawingml/2006/table">
            <a:tbl>
              <a:tblPr>
                <a:tableStyleId>{5DA37D80-6434-44D0-A028-1B22A696006F}</a:tableStyleId>
              </a:tblPr>
              <a:tblGrid>
                <a:gridCol w="4419600"/>
                <a:gridCol w="1248507"/>
                <a:gridCol w="1695157"/>
              </a:tblGrid>
              <a:tr h="412895">
                <a:tc grid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u="none" strike="noStrike" dirty="0" smtClean="0">
                          <a:solidFill>
                            <a:schemeClr val="accent2"/>
                          </a:solidFill>
                          <a:effectLst/>
                        </a:rPr>
                        <a:t>Project Prioritization Worksheet</a:t>
                      </a:r>
                      <a:endParaRPr lang="en-US" sz="1800" b="0" i="0" u="none" strike="noStrike" dirty="0" smtClean="0">
                        <a:solidFill>
                          <a:schemeClr val="accent2"/>
                        </a:solidFill>
                        <a:effectLst/>
                        <a:latin typeface="Calibri"/>
                      </a:endParaRPr>
                    </a:p>
                  </a:txBody>
                  <a:tcPr marL="2558" marR="2558" marT="25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181098">
                <a:tc>
                  <a:txBody>
                    <a:bodyPr/>
                    <a:lstStyle/>
                    <a:p>
                      <a:pPr algn="l" fontAlgn="t"/>
                      <a:r>
                        <a:rPr lang="en-US" sz="1100" u="none" strike="noStrike" dirty="0">
                          <a:effectLst/>
                        </a:rPr>
                        <a:t>Optimizing Financial </a:t>
                      </a:r>
                      <a:r>
                        <a:rPr lang="en-US" sz="1100" u="none" strike="noStrike" dirty="0" smtClean="0">
                          <a:effectLst/>
                        </a:rPr>
                        <a:t>Viability of</a:t>
                      </a:r>
                      <a:r>
                        <a:rPr lang="en-US" sz="1100" u="none" strike="noStrike" baseline="0" dirty="0" smtClean="0">
                          <a:effectLst/>
                        </a:rPr>
                        <a:t> </a:t>
                      </a:r>
                      <a:r>
                        <a:rPr lang="en-US" sz="1100" u="none" strike="noStrike" dirty="0" smtClean="0">
                          <a:effectLst/>
                        </a:rPr>
                        <a:t>the </a:t>
                      </a:r>
                      <a:r>
                        <a:rPr lang="en-US" sz="1100" u="none" strike="noStrike" dirty="0">
                          <a:effectLst/>
                        </a:rPr>
                        <a:t>two </a:t>
                      </a:r>
                      <a:r>
                        <a:rPr lang="en-US" sz="1100" u="none" strike="noStrike" dirty="0" smtClean="0">
                          <a:effectLst/>
                        </a:rPr>
                        <a:t>Boroughs</a:t>
                      </a:r>
                      <a:endParaRPr lang="en-US" sz="1100" b="1" i="0" u="none" strike="noStrike" dirty="0">
                        <a:solidFill>
                          <a:srgbClr val="000000"/>
                        </a:solidFill>
                        <a:effectLst/>
                        <a:latin typeface="Calibri"/>
                      </a:endParaRPr>
                    </a:p>
                  </a:txBody>
                  <a:tcPr marL="2558" marR="2558" marT="2558" marB="0" anchor="ctr">
                    <a:lnT w="12700" cap="flat" cmpd="sng" algn="ctr">
                      <a:solidFill>
                        <a:schemeClr val="accent2"/>
                      </a:solidFill>
                      <a:prstDash val="solid"/>
                      <a:round/>
                      <a:headEnd type="none" w="med" len="med"/>
                      <a:tailEnd type="none" w="med" len="med"/>
                    </a:lnT>
                    <a:solidFill>
                      <a:schemeClr val="bg1">
                        <a:lumMod val="75000"/>
                      </a:schemeClr>
                    </a:solidFill>
                  </a:tcPr>
                </a:tc>
                <a:tc>
                  <a:txBody>
                    <a:bodyPr/>
                    <a:lstStyle/>
                    <a:p>
                      <a:pPr algn="ctr" fontAlgn="b"/>
                      <a:r>
                        <a:rPr lang="en-US" sz="1100" u="none" strike="noStrike" dirty="0">
                          <a:effectLst/>
                        </a:rPr>
                        <a:t>Most Important (I)</a:t>
                      </a:r>
                      <a:endParaRPr lang="en-US" sz="1100" b="1" i="0" u="none" strike="noStrike" dirty="0">
                        <a:solidFill>
                          <a:srgbClr val="000000"/>
                        </a:solidFill>
                        <a:effectLst/>
                        <a:latin typeface="Calibri"/>
                      </a:endParaRPr>
                    </a:p>
                  </a:txBody>
                  <a:tcPr marL="2558" marR="2558" marT="2558" marB="0" anchor="ctr">
                    <a:lnT w="12700" cap="flat" cmpd="sng" algn="ctr">
                      <a:solidFill>
                        <a:schemeClr val="accent2"/>
                      </a:solidFill>
                      <a:prstDash val="solid"/>
                      <a:round/>
                      <a:headEnd type="none" w="med" len="med"/>
                      <a:tailEnd type="none" w="med" len="med"/>
                    </a:lnT>
                    <a:solidFill>
                      <a:schemeClr val="bg1">
                        <a:lumMod val="75000"/>
                      </a:schemeClr>
                    </a:solidFill>
                  </a:tcPr>
                </a:tc>
                <a:tc>
                  <a:txBody>
                    <a:bodyPr/>
                    <a:lstStyle/>
                    <a:p>
                      <a:pPr algn="ctr" fontAlgn="b"/>
                      <a:r>
                        <a:rPr lang="en-US" sz="1100" u="none" strike="noStrike" dirty="0">
                          <a:effectLst/>
                        </a:rPr>
                        <a:t>Easiest to Accomplish (E)</a:t>
                      </a:r>
                      <a:endParaRPr lang="en-US" sz="1100" b="1" i="0" u="none" strike="noStrike" dirty="0">
                        <a:solidFill>
                          <a:srgbClr val="000000"/>
                        </a:solidFill>
                        <a:effectLst/>
                        <a:latin typeface="Calibri"/>
                      </a:endParaRPr>
                    </a:p>
                  </a:txBody>
                  <a:tcPr marL="2558" marR="2558" marT="2558" marB="0" anchor="ctr">
                    <a:lnT w="12700" cap="flat" cmpd="sng" algn="ctr">
                      <a:solidFill>
                        <a:schemeClr val="accent2"/>
                      </a:solidFill>
                      <a:prstDash val="solid"/>
                      <a:round/>
                      <a:headEnd type="none" w="med" len="med"/>
                      <a:tailEnd type="none" w="med" len="med"/>
                    </a:lnT>
                    <a:solidFill>
                      <a:schemeClr val="bg1">
                        <a:lumMod val="75000"/>
                      </a:schemeClr>
                    </a:solidFill>
                  </a:tcPr>
                </a:tc>
              </a:tr>
              <a:tr h="163277">
                <a:tc>
                  <a:txBody>
                    <a:bodyPr/>
                    <a:lstStyle/>
                    <a:p>
                      <a:pPr marL="171450" indent="-171450" algn="l" fontAlgn="t">
                        <a:buFont typeface="Arial" pitchFamily="34" charset="0"/>
                        <a:buChar char="•"/>
                      </a:pPr>
                      <a:r>
                        <a:rPr lang="en-US" sz="1100" u="none" strike="noStrike" dirty="0">
                          <a:effectLst/>
                        </a:rPr>
                        <a:t>Combine water authorities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c>
                  <a:txBody>
                    <a:bodyPr/>
                    <a:lstStyle/>
                    <a:p>
                      <a:pPr algn="ctr" fontAlgn="ctr"/>
                      <a:r>
                        <a:rPr lang="en-US" sz="1100" u="none" strike="noStrike" dirty="0">
                          <a:effectLst/>
                        </a:rPr>
                        <a:t>0</a:t>
                      </a:r>
                      <a:endParaRPr lang="en-US" sz="1100" b="0" i="0" u="none" strike="noStrike" dirty="0">
                        <a:solidFill>
                          <a:srgbClr val="000000"/>
                        </a:solidFill>
                        <a:effectLst/>
                        <a:latin typeface="Calibri"/>
                      </a:endParaRPr>
                    </a:p>
                  </a:txBody>
                  <a:tcPr marL="2558" marR="2558" marT="2558" marB="0" anchor="ctr"/>
                </a:tc>
              </a:tr>
              <a:tr h="163277">
                <a:tc>
                  <a:txBody>
                    <a:bodyPr/>
                    <a:lstStyle/>
                    <a:p>
                      <a:pPr marL="171450" indent="-171450" algn="l" fontAlgn="t">
                        <a:buFont typeface="Arial" pitchFamily="34" charset="0"/>
                        <a:buChar char="•"/>
                      </a:pPr>
                      <a:r>
                        <a:rPr lang="en-US" sz="1100" u="none" strike="noStrike" dirty="0">
                          <a:effectLst/>
                        </a:rPr>
                        <a:t>Form a joint recreation commission and merge the boroughs' land assets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c>
                  <a:txBody>
                    <a:bodyPr/>
                    <a:lstStyle/>
                    <a:p>
                      <a:pPr algn="ctr" fontAlgn="ctr"/>
                      <a:r>
                        <a:rPr lang="en-US" sz="1100" u="none" strike="noStrike" dirty="0">
                          <a:effectLst/>
                        </a:rPr>
                        <a:t>0</a:t>
                      </a:r>
                      <a:endParaRPr lang="en-US" sz="1100" b="0" i="0" u="none" strike="noStrike" dirty="0">
                        <a:solidFill>
                          <a:srgbClr val="000000"/>
                        </a:solidFill>
                        <a:effectLst/>
                        <a:latin typeface="Calibri"/>
                      </a:endParaRPr>
                    </a:p>
                  </a:txBody>
                  <a:tcPr marL="2558" marR="2558" marT="2558" marB="0" anchor="ctr"/>
                </a:tc>
              </a:tr>
              <a:tr h="163277">
                <a:tc>
                  <a:txBody>
                    <a:bodyPr/>
                    <a:lstStyle/>
                    <a:p>
                      <a:pPr marL="171450" indent="-171450" algn="l" fontAlgn="t">
                        <a:buFont typeface="Arial" pitchFamily="34" charset="0"/>
                        <a:buChar char="•"/>
                      </a:pPr>
                      <a:r>
                        <a:rPr lang="en-US" sz="1100" u="none" strike="noStrike" dirty="0">
                          <a:effectLst/>
                        </a:rPr>
                        <a:t>Share Public Works equipment and jointly purchase new equipment</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5</a:t>
                      </a:r>
                      <a:endParaRPr lang="en-US" sz="1100" b="1" i="1" u="none" strike="noStrike" dirty="0">
                        <a:solidFill>
                          <a:srgbClr val="000000"/>
                        </a:solidFill>
                        <a:effectLst/>
                        <a:latin typeface="Calibri"/>
                      </a:endParaRPr>
                    </a:p>
                  </a:txBody>
                  <a:tcPr marL="2558" marR="2558" marT="2558" marB="0" anchor="ctr">
                    <a:solidFill>
                      <a:srgbClr val="00B050"/>
                    </a:solidFill>
                  </a:tcP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r>
              <a:tr h="163277">
                <a:tc>
                  <a:txBody>
                    <a:bodyPr/>
                    <a:lstStyle/>
                    <a:p>
                      <a:pPr marL="171450" indent="-171450" algn="l" fontAlgn="t">
                        <a:buFont typeface="Arial" pitchFamily="34" charset="0"/>
                        <a:buChar char="•"/>
                      </a:pPr>
                      <a:r>
                        <a:rPr lang="en-US" sz="1100" u="none" strike="noStrike" dirty="0">
                          <a:effectLst/>
                        </a:rPr>
                        <a:t>Coordinate leaf collection</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c>
                  <a:txBody>
                    <a:bodyPr/>
                    <a:lstStyle/>
                    <a:p>
                      <a:pPr algn="ctr" fontAlgn="ctr"/>
                      <a:r>
                        <a:rPr lang="en-US" sz="1100" u="none" strike="noStrike" dirty="0">
                          <a:effectLst/>
                        </a:rPr>
                        <a:t>5</a:t>
                      </a:r>
                      <a:endParaRPr lang="en-US" sz="1100" b="1" i="1" u="none" strike="noStrike" dirty="0">
                        <a:solidFill>
                          <a:srgbClr val="000000"/>
                        </a:solidFill>
                        <a:effectLst/>
                        <a:latin typeface="Calibri"/>
                      </a:endParaRPr>
                    </a:p>
                  </a:txBody>
                  <a:tcPr marL="2558" marR="2558" marT="2558" marB="0" anchor="ctr">
                    <a:solidFill>
                      <a:srgbClr val="00B050"/>
                    </a:solidFill>
                  </a:tcPr>
                </a:tc>
              </a:tr>
              <a:tr h="163277">
                <a:tc>
                  <a:txBody>
                    <a:bodyPr/>
                    <a:lstStyle/>
                    <a:p>
                      <a:pPr marL="171450" indent="-171450" algn="l" fontAlgn="t">
                        <a:buFont typeface="Arial" pitchFamily="34" charset="0"/>
                        <a:buChar char="•"/>
                      </a:pPr>
                      <a:r>
                        <a:rPr lang="en-US" sz="1100" u="none" strike="noStrike" dirty="0">
                          <a:effectLst/>
                        </a:rPr>
                        <a:t>Coordinate snow removal</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c>
                  <a:txBody>
                    <a:bodyPr/>
                    <a:lstStyle/>
                    <a:p>
                      <a:pPr algn="ctr" fontAlgn="ctr"/>
                      <a:r>
                        <a:rPr lang="en-US" sz="1100" u="none" strike="noStrike" dirty="0">
                          <a:effectLst/>
                        </a:rPr>
                        <a:t>4</a:t>
                      </a:r>
                      <a:endParaRPr lang="en-US" sz="1100" b="1" i="0" u="none" strike="noStrike" dirty="0">
                        <a:solidFill>
                          <a:srgbClr val="000000"/>
                        </a:solidFill>
                        <a:effectLst/>
                        <a:latin typeface="Calibri"/>
                      </a:endParaRPr>
                    </a:p>
                  </a:txBody>
                  <a:tcPr marL="2558" marR="2558" marT="2558" marB="0" anchor="ctr">
                    <a:solidFill>
                      <a:srgbClr val="C00000"/>
                    </a:solidFill>
                  </a:tcPr>
                </a:tc>
              </a:tr>
              <a:tr h="163277">
                <a:tc>
                  <a:txBody>
                    <a:bodyPr/>
                    <a:lstStyle/>
                    <a:p>
                      <a:pPr marL="171450" indent="-171450" algn="l" fontAlgn="t">
                        <a:buFont typeface="Arial" pitchFamily="34" charset="0"/>
                        <a:buChar char="•"/>
                      </a:pPr>
                      <a:r>
                        <a:rPr lang="en-US" sz="1100" u="none" strike="noStrike" dirty="0">
                          <a:effectLst/>
                        </a:rPr>
                        <a:t>Share night-time  on-call services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r>
              <a:tr h="324205">
                <a:tc>
                  <a:txBody>
                    <a:bodyPr/>
                    <a:lstStyle/>
                    <a:p>
                      <a:pPr marL="171450" indent="-171450" algn="l" fontAlgn="t">
                        <a:buFont typeface="Arial" pitchFamily="34" charset="0"/>
                        <a:buChar char="•"/>
                      </a:pPr>
                      <a:r>
                        <a:rPr lang="en-US" sz="1100" u="none" strike="noStrike" dirty="0">
                          <a:effectLst/>
                        </a:rPr>
                        <a:t>Utilize borough property at reservoirs or airport to compost leaves into topsoil</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r>
              <a:tr h="324205">
                <a:tc>
                  <a:txBody>
                    <a:bodyPr/>
                    <a:lstStyle/>
                    <a:p>
                      <a:pPr marL="171450" indent="-171450" algn="l" fontAlgn="t">
                        <a:buFont typeface="Arial" pitchFamily="34" charset="0"/>
                        <a:buChar char="•"/>
                      </a:pPr>
                      <a:r>
                        <a:rPr lang="en-US" sz="1100" u="none" strike="noStrike" dirty="0">
                          <a:effectLst/>
                        </a:rPr>
                        <a:t>Coordinate joint purchasing of administrative supplies and cell phone agreements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3</a:t>
                      </a:r>
                      <a:endParaRPr lang="en-US" sz="1100" b="1" i="0" u="none" strike="noStrike" dirty="0">
                        <a:solidFill>
                          <a:srgbClr val="000000"/>
                        </a:solidFill>
                        <a:effectLst/>
                        <a:latin typeface="Calibri"/>
                      </a:endParaRPr>
                    </a:p>
                  </a:txBody>
                  <a:tcPr marL="2558" marR="2558" marT="2558" marB="0" anchor="ctr">
                    <a:solidFill>
                      <a:srgbClr val="FF9900"/>
                    </a:solidFill>
                  </a:tcPr>
                </a:tc>
                <a:tc>
                  <a:txBody>
                    <a:bodyPr/>
                    <a:lstStyle/>
                    <a:p>
                      <a:pPr algn="ctr" fontAlgn="ctr"/>
                      <a:r>
                        <a:rPr lang="en-US" sz="1100" u="none" strike="noStrike" dirty="0">
                          <a:effectLst/>
                        </a:rPr>
                        <a:t>4</a:t>
                      </a:r>
                      <a:endParaRPr lang="en-US" sz="1100" b="1" i="0" u="none" strike="noStrike" dirty="0">
                        <a:solidFill>
                          <a:srgbClr val="000000"/>
                        </a:solidFill>
                        <a:effectLst/>
                        <a:latin typeface="Calibri"/>
                      </a:endParaRPr>
                    </a:p>
                  </a:txBody>
                  <a:tcPr marL="2558" marR="2558" marT="2558" marB="0" anchor="ctr">
                    <a:solidFill>
                      <a:srgbClr val="C00000"/>
                    </a:solidFill>
                  </a:tcPr>
                </a:tc>
              </a:tr>
              <a:tr h="163277">
                <a:tc>
                  <a:txBody>
                    <a:bodyPr/>
                    <a:lstStyle/>
                    <a:p>
                      <a:pPr marL="171450" indent="-171450" algn="l" fontAlgn="t">
                        <a:buFont typeface="Arial" pitchFamily="34" charset="0"/>
                        <a:buChar char="•"/>
                      </a:pPr>
                      <a:r>
                        <a:rPr lang="en-US" sz="1100" u="none" strike="noStrike" dirty="0">
                          <a:effectLst/>
                        </a:rPr>
                        <a:t>Jointly bid for health/disability/workman's comp benefits for employees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4</a:t>
                      </a:r>
                      <a:endParaRPr lang="en-US" sz="1100" b="1" i="0" u="none" strike="noStrike" dirty="0">
                        <a:solidFill>
                          <a:srgbClr val="000000"/>
                        </a:solidFill>
                        <a:effectLst/>
                        <a:latin typeface="Calibri"/>
                      </a:endParaRPr>
                    </a:p>
                  </a:txBody>
                  <a:tcPr marL="2558" marR="2558" marT="2558" marB="0" anchor="ctr">
                    <a:solidFill>
                      <a:srgbClr val="C00000"/>
                    </a:solidFill>
                  </a:tcPr>
                </a:tc>
                <a:tc>
                  <a:txBody>
                    <a:bodyPr/>
                    <a:lstStyle/>
                    <a:p>
                      <a:pPr algn="ctr" fontAlgn="ctr"/>
                      <a:r>
                        <a:rPr lang="en-US" sz="1100" u="none" strike="noStrike" dirty="0">
                          <a:effectLst/>
                        </a:rPr>
                        <a:t>3</a:t>
                      </a:r>
                      <a:endParaRPr lang="en-US" sz="1100" b="1" i="0" u="none" strike="noStrike" dirty="0">
                        <a:solidFill>
                          <a:srgbClr val="000000"/>
                        </a:solidFill>
                        <a:effectLst/>
                        <a:latin typeface="Calibri"/>
                      </a:endParaRPr>
                    </a:p>
                  </a:txBody>
                  <a:tcPr marL="2558" marR="2558" marT="2558" marB="0" anchor="ctr">
                    <a:solidFill>
                      <a:srgbClr val="FF9900"/>
                    </a:solidFill>
                  </a:tcPr>
                </a:tc>
              </a:tr>
              <a:tr h="163277">
                <a:tc>
                  <a:txBody>
                    <a:bodyPr/>
                    <a:lstStyle/>
                    <a:p>
                      <a:pPr marL="171450" indent="-171450" algn="l" fontAlgn="t">
                        <a:buFont typeface="Arial" pitchFamily="34" charset="0"/>
                        <a:buChar char="•"/>
                      </a:pPr>
                      <a:r>
                        <a:rPr lang="en-US" sz="1100" u="none" strike="noStrike" dirty="0">
                          <a:effectLst/>
                        </a:rPr>
                        <a:t>Consolidate IT services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4</a:t>
                      </a:r>
                      <a:endParaRPr lang="en-US" sz="1100" b="1" i="0" u="none" strike="noStrike" dirty="0">
                        <a:solidFill>
                          <a:srgbClr val="000000"/>
                        </a:solidFill>
                        <a:effectLst/>
                        <a:latin typeface="Calibri"/>
                      </a:endParaRPr>
                    </a:p>
                  </a:txBody>
                  <a:tcPr marL="2558" marR="2558" marT="2558" marB="0" anchor="ctr">
                    <a:solidFill>
                      <a:srgbClr val="C00000"/>
                    </a:solidFill>
                  </a:tcPr>
                </a:tc>
                <a:tc>
                  <a:txBody>
                    <a:bodyPr/>
                    <a:lstStyle/>
                    <a:p>
                      <a:pPr algn="ctr" fontAlgn="ctr"/>
                      <a:r>
                        <a:rPr lang="en-US" sz="1100" u="none" strike="noStrike" dirty="0">
                          <a:effectLst/>
                        </a:rPr>
                        <a:t>4</a:t>
                      </a:r>
                      <a:endParaRPr lang="en-US" sz="1100" b="1" i="0" u="none" strike="noStrike" dirty="0">
                        <a:solidFill>
                          <a:srgbClr val="000000"/>
                        </a:solidFill>
                        <a:effectLst/>
                        <a:latin typeface="Calibri"/>
                      </a:endParaRPr>
                    </a:p>
                  </a:txBody>
                  <a:tcPr marL="2558" marR="2558" marT="2558" marB="0" anchor="ctr">
                    <a:solidFill>
                      <a:srgbClr val="C00000"/>
                    </a:solidFill>
                  </a:tcPr>
                </a:tc>
              </a:tr>
              <a:tr h="163277">
                <a:tc>
                  <a:txBody>
                    <a:bodyPr/>
                    <a:lstStyle/>
                    <a:p>
                      <a:pPr marL="171450" indent="-171450" algn="l" fontAlgn="t">
                        <a:buFont typeface="Arial" pitchFamily="34" charset="0"/>
                        <a:buChar char="•"/>
                      </a:pPr>
                      <a:r>
                        <a:rPr lang="en-US" sz="1100" u="none" strike="noStrike" dirty="0">
                          <a:effectLst/>
                        </a:rPr>
                        <a:t>Jointly contract legal counsel and engineering consulting services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r>
              <a:tr h="163277">
                <a:tc>
                  <a:txBody>
                    <a:bodyPr/>
                    <a:lstStyle/>
                    <a:p>
                      <a:pPr marL="171450" indent="-171450" algn="l" fontAlgn="t">
                        <a:buFont typeface="Arial" pitchFamily="34" charset="0"/>
                        <a:buChar char="•"/>
                      </a:pPr>
                      <a:r>
                        <a:rPr lang="en-US" sz="1100" u="none" strike="noStrike" dirty="0">
                          <a:effectLst/>
                        </a:rPr>
                        <a:t>Jointly bid for garbage services</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2</a:t>
                      </a:r>
                      <a:endParaRPr lang="en-US" sz="1100" b="1" i="0" u="none" strike="noStrike" dirty="0">
                        <a:solidFill>
                          <a:srgbClr val="000000"/>
                        </a:solidFill>
                        <a:effectLst/>
                        <a:latin typeface="Calibri"/>
                      </a:endParaRPr>
                    </a:p>
                  </a:txBody>
                  <a:tcPr marL="2558" marR="2558" marT="2558" marB="0" anchor="ctr">
                    <a:solidFill>
                      <a:srgbClr val="FFFF00"/>
                    </a:solidFill>
                  </a:tcP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r>
              <a:tr h="163277">
                <a:tc>
                  <a:txBody>
                    <a:bodyPr/>
                    <a:lstStyle/>
                    <a:p>
                      <a:pPr marL="171450" indent="-171450" algn="l" fontAlgn="t">
                        <a:buFont typeface="Arial" pitchFamily="34" charset="0"/>
                        <a:buChar char="•"/>
                      </a:pPr>
                      <a:r>
                        <a:rPr lang="en-US" sz="1100" u="none" strike="noStrike" dirty="0">
                          <a:effectLst/>
                        </a:rPr>
                        <a:t>Develop an annual rental inspection ordinance </a:t>
                      </a:r>
                      <a:endParaRPr lang="en-US" sz="1100" b="0" i="0" u="none" strike="noStrike" dirty="0">
                        <a:solidFill>
                          <a:srgbClr val="000000"/>
                        </a:solidFill>
                        <a:effectLst/>
                        <a:latin typeface="Calibri"/>
                      </a:endParaRPr>
                    </a:p>
                  </a:txBody>
                  <a:tcPr marL="2558" marR="2558" marT="2558"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a:endParaRPr>
                    </a:p>
                  </a:txBody>
                  <a:tcPr marL="2558" marR="2558" marT="2558" marB="0" anchor="ctr">
                    <a:solidFill>
                      <a:srgbClr val="FFFF99"/>
                    </a:solidFill>
                  </a:tcPr>
                </a:tc>
                <a:tc>
                  <a:txBody>
                    <a:bodyPr/>
                    <a:lstStyle/>
                    <a:p>
                      <a:pPr algn="ctr" fontAlgn="ctr"/>
                      <a:r>
                        <a:rPr lang="en-US" sz="1100" u="none" strike="noStrike" dirty="0">
                          <a:effectLst/>
                        </a:rPr>
                        <a:t>0</a:t>
                      </a:r>
                      <a:endParaRPr lang="en-US" sz="1100" b="0" i="0" u="none" strike="noStrike" dirty="0">
                        <a:solidFill>
                          <a:srgbClr val="000000"/>
                        </a:solidFill>
                        <a:effectLst/>
                        <a:latin typeface="Calibri"/>
                      </a:endParaRPr>
                    </a:p>
                  </a:txBody>
                  <a:tcPr marL="2558" marR="2558" marT="2558" marB="0" anchor="ctr"/>
                </a:tc>
              </a:tr>
            </a:tbl>
          </a:graphicData>
        </a:graphic>
      </p:graphicFrame>
      <p:sp>
        <p:nvSpPr>
          <p:cNvPr id="6" name="Content Placeholder 5"/>
          <p:cNvSpPr txBox="1">
            <a:spLocks/>
          </p:cNvSpPr>
          <p:nvPr/>
        </p:nvSpPr>
        <p:spPr>
          <a:xfrm>
            <a:off x="393895" y="2395728"/>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7"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4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393895" y="2395728"/>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12"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3"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53063" y="3001042"/>
            <a:ext cx="4082656" cy="3154781"/>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895" y="3001042"/>
            <a:ext cx="4085113" cy="3154781"/>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532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9086" y="3282175"/>
            <a:ext cx="3508917" cy="2631688"/>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4729" y="3298902"/>
            <a:ext cx="3534938" cy="2651204"/>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5"/>
          <p:cNvSpPr txBox="1">
            <a:spLocks/>
          </p:cNvSpPr>
          <p:nvPr/>
        </p:nvSpPr>
        <p:spPr>
          <a:xfrm>
            <a:off x="393895" y="2395728"/>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8"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2" name="Picture 2" descr="C:\Users\jim pashek\Desktop\Light bul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730" y="3298902"/>
            <a:ext cx="3534938" cy="2651204"/>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9087" y="3284963"/>
            <a:ext cx="3505200" cy="2628900"/>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5"/>
          <p:cNvSpPr txBox="1">
            <a:spLocks/>
          </p:cNvSpPr>
          <p:nvPr/>
        </p:nvSpPr>
        <p:spPr>
          <a:xfrm>
            <a:off x="393895" y="2395728"/>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8"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4" name="Picture 2" descr="C:\Users\jim pashek\Desktop\Light bul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4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656921" y="1508919"/>
            <a:ext cx="4646599"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0" indent="0">
              <a:buNone/>
            </a:pPr>
            <a:r>
              <a:rPr lang="en-US" sz="2800" dirty="0">
                <a:solidFill>
                  <a:schemeClr val="tx2"/>
                </a:solidFill>
                <a:latin typeface="+mj-lt"/>
              </a:rPr>
              <a:t>PA DCED funding </a:t>
            </a:r>
            <a:r>
              <a:rPr lang="en-US" sz="2800" dirty="0" smtClean="0">
                <a:solidFill>
                  <a:schemeClr val="tx2"/>
                </a:solidFill>
                <a:latin typeface="+mj-lt"/>
              </a:rPr>
              <a:t>– </a:t>
            </a:r>
            <a:r>
              <a:rPr lang="en-US" sz="2800" dirty="0">
                <a:solidFill>
                  <a:schemeClr val="tx2"/>
                </a:solidFill>
                <a:latin typeface="+mj-lt"/>
              </a:rPr>
              <a:t>10 years, $24 million </a:t>
            </a:r>
            <a:r>
              <a:rPr lang="en-US" sz="2800" dirty="0" smtClean="0">
                <a:solidFill>
                  <a:schemeClr val="tx2"/>
                </a:solidFill>
                <a:latin typeface="+mj-lt"/>
              </a:rPr>
              <a:t>grants to local governments for plans and land use ordinances</a:t>
            </a:r>
            <a:endParaRPr lang="en-US" sz="2800" dirty="0">
              <a:solidFill>
                <a:schemeClr val="tx2"/>
              </a:solidFill>
              <a:latin typeface="+mj-lt"/>
            </a:endParaRPr>
          </a:p>
          <a:p>
            <a:pPr marL="228600" lvl="1" indent="-228600">
              <a:tabLst>
                <a:tab pos="228600" algn="l"/>
              </a:tabLst>
            </a:pPr>
            <a:r>
              <a:rPr lang="en-US" sz="2800" dirty="0">
                <a:solidFill>
                  <a:schemeClr val="accent2"/>
                </a:solidFill>
              </a:rPr>
              <a:t>Too many plans not being implemented, </a:t>
            </a:r>
            <a:r>
              <a:rPr lang="en-US" sz="2800" dirty="0" smtClean="0">
                <a:solidFill>
                  <a:schemeClr val="accent2"/>
                </a:solidFill>
              </a:rPr>
              <a:t>or </a:t>
            </a:r>
            <a:r>
              <a:rPr lang="en-US" sz="2800" dirty="0">
                <a:solidFill>
                  <a:schemeClr val="accent2"/>
                </a:solidFill>
              </a:rPr>
              <a:t>not </a:t>
            </a:r>
            <a:r>
              <a:rPr lang="en-US" sz="2800" dirty="0" smtClean="0">
                <a:solidFill>
                  <a:schemeClr val="accent2"/>
                </a:solidFill>
              </a:rPr>
              <a:t>even adopted</a:t>
            </a:r>
            <a:endParaRPr lang="en-US" sz="2800" dirty="0">
              <a:solidFill>
                <a:schemeClr val="accent2"/>
              </a:solidFill>
            </a:endParaRPr>
          </a:p>
        </p:txBody>
      </p:sp>
      <p:pic>
        <p:nvPicPr>
          <p:cNvPr id="5" name="Picture 4" descr="D:\10K friends workshop Visioning 2\images\Comp Plan\KC2reports on shelf.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2381" y="1593327"/>
            <a:ext cx="2837846" cy="4415731"/>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65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89663" y="3276600"/>
            <a:ext cx="3564674" cy="2673506"/>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5"/>
          <p:cNvSpPr txBox="1">
            <a:spLocks/>
          </p:cNvSpPr>
          <p:nvPr/>
        </p:nvSpPr>
        <p:spPr>
          <a:xfrm>
            <a:off x="393895" y="2395728"/>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8"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4"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68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5"/>
          <p:cNvSpPr txBox="1">
            <a:spLocks/>
          </p:cNvSpPr>
          <p:nvPr/>
        </p:nvSpPr>
        <p:spPr bwMode="auto">
          <a:xfrm>
            <a:off x="941362" y="2989384"/>
            <a:ext cx="7162800" cy="7807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509588" indent="-509588">
              <a:buFontTx/>
              <a:buNone/>
            </a:pPr>
            <a:r>
              <a:rPr lang="en-US" sz="2000" spc="-10" dirty="0" smtClean="0">
                <a:solidFill>
                  <a:schemeClr val="accent2"/>
                </a:solidFill>
              </a:rPr>
              <a:t>Visual communications that everyone understands</a:t>
            </a:r>
            <a:endParaRPr lang="en-US" sz="2000" spc="-10" dirty="0">
              <a:solidFill>
                <a:schemeClr val="accent2"/>
              </a:solidFill>
            </a:endParaRPr>
          </a:p>
        </p:txBody>
      </p:sp>
      <p:sp>
        <p:nvSpPr>
          <p:cNvPr id="8" name="Content Placeholder 5"/>
          <p:cNvSpPr txBox="1">
            <a:spLocks/>
          </p:cNvSpPr>
          <p:nvPr/>
        </p:nvSpPr>
        <p:spPr>
          <a:xfrm>
            <a:off x="393895" y="2325861"/>
            <a:ext cx="8420496" cy="73665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sp>
        <p:nvSpPr>
          <p:cNvPr id="12"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3"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282" y="3351627"/>
            <a:ext cx="6348761" cy="283210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282" y="3356711"/>
            <a:ext cx="6348761" cy="2832108"/>
          </a:xfrm>
          <a:prstGeom prst="rect">
            <a:avLst/>
          </a:prstGeom>
        </p:spPr>
      </p:pic>
    </p:spTree>
    <p:extLst>
      <p:ext uri="{BB962C8B-B14F-4D97-AF65-F5344CB8AC3E}">
        <p14:creationId xmlns:p14="http://schemas.microsoft.com/office/powerpoint/2010/main" val="27017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941362" y="2989384"/>
            <a:ext cx="7162800" cy="7807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509588" indent="-509588">
              <a:buFontTx/>
              <a:buNone/>
            </a:pPr>
            <a:r>
              <a:rPr lang="en-US" sz="2000" spc="-10" dirty="0" smtClean="0">
                <a:solidFill>
                  <a:schemeClr val="accent2"/>
                </a:solidFill>
              </a:rPr>
              <a:t>Visual communications that everyone understands</a:t>
            </a:r>
            <a:endParaRPr lang="en-US" sz="2000" spc="-10" dirty="0">
              <a:solidFill>
                <a:schemeClr val="accent2"/>
              </a:solidFill>
            </a:endParaRPr>
          </a:p>
        </p:txBody>
      </p:sp>
      <p:sp>
        <p:nvSpPr>
          <p:cNvPr id="13"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4"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5"/>
          <p:cNvSpPr txBox="1">
            <a:spLocks/>
          </p:cNvSpPr>
          <p:nvPr/>
        </p:nvSpPr>
        <p:spPr>
          <a:xfrm>
            <a:off x="393895" y="2325860"/>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966" y="3379763"/>
            <a:ext cx="7756173" cy="280453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965" y="3379763"/>
            <a:ext cx="7756174" cy="2804532"/>
          </a:xfrm>
          <a:prstGeom prst="rect">
            <a:avLst/>
          </a:prstGeom>
        </p:spPr>
      </p:pic>
    </p:spTree>
    <p:extLst>
      <p:ext uri="{BB962C8B-B14F-4D97-AF65-F5344CB8AC3E}">
        <p14:creationId xmlns:p14="http://schemas.microsoft.com/office/powerpoint/2010/main" val="272327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941362" y="2989384"/>
            <a:ext cx="7162800" cy="7807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509588" indent="-509588">
              <a:buFontTx/>
              <a:buNone/>
            </a:pPr>
            <a:r>
              <a:rPr lang="en-US" sz="2000" spc="-10" dirty="0" smtClean="0">
                <a:solidFill>
                  <a:schemeClr val="accent2"/>
                </a:solidFill>
              </a:rPr>
              <a:t>Visual communications that everyone understands</a:t>
            </a:r>
            <a:endParaRPr lang="en-US" sz="2000" spc="-10" dirty="0">
              <a:solidFill>
                <a:schemeClr val="accent2"/>
              </a:solidFill>
            </a:endParaRPr>
          </a:p>
        </p:txBody>
      </p:sp>
      <p:sp>
        <p:nvSpPr>
          <p:cNvPr id="13"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14"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5"/>
          <p:cNvSpPr txBox="1">
            <a:spLocks/>
          </p:cNvSpPr>
          <p:nvPr/>
        </p:nvSpPr>
        <p:spPr>
          <a:xfrm>
            <a:off x="393895" y="2325860"/>
            <a:ext cx="8420496" cy="447586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457200">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3. </a:t>
            </a:r>
            <a:r>
              <a:rPr lang="en-US" sz="2600" b="1" dirty="0" smtClean="0">
                <a:solidFill>
                  <a:schemeClr val="accent1"/>
                </a:solidFill>
                <a:ea typeface="Tahoma" pitchFamily="34" charset="0"/>
                <a:cs typeface="Tahoma" pitchFamily="34" charset="0"/>
              </a:rPr>
              <a:t>	Devise </a:t>
            </a:r>
            <a:r>
              <a:rPr lang="en-US" sz="2600" b="1" dirty="0">
                <a:solidFill>
                  <a:schemeClr val="accent1"/>
                </a:solidFill>
                <a:ea typeface="Tahoma" pitchFamily="34" charset="0"/>
                <a:cs typeface="Tahoma" pitchFamily="34" charset="0"/>
              </a:rPr>
              <a:t>practical and workable </a:t>
            </a:r>
            <a:r>
              <a:rPr lang="en-US" sz="2600" b="1" dirty="0" smtClean="0">
                <a:solidFill>
                  <a:schemeClr val="accent1"/>
                </a:solidFill>
                <a:ea typeface="Tahoma" pitchFamily="34" charset="0"/>
                <a:cs typeface="Tahoma" pitchFamily="34" charset="0"/>
              </a:rPr>
              <a:t>recommendations</a:t>
            </a:r>
            <a:endParaRPr lang="en-US" sz="2600" b="1" dirty="0">
              <a:solidFill>
                <a:schemeClr val="accent1"/>
              </a:solidFill>
              <a:ea typeface="Tahoma" pitchFamily="34" charset="0"/>
              <a:cs typeface="Tahoma"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916" y="3379763"/>
            <a:ext cx="5358384" cy="302666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916" y="3379763"/>
            <a:ext cx="5358384" cy="3026664"/>
          </a:xfrm>
          <a:prstGeom prst="rect">
            <a:avLst/>
          </a:prstGeom>
        </p:spPr>
      </p:pic>
    </p:spTree>
    <p:extLst>
      <p:ext uri="{BB962C8B-B14F-4D97-AF65-F5344CB8AC3E}">
        <p14:creationId xmlns:p14="http://schemas.microsoft.com/office/powerpoint/2010/main" val="35308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95728"/>
            <a:ext cx="8229600" cy="4082041"/>
          </a:xfrm>
        </p:spPr>
        <p:txBody>
          <a:bodyPr>
            <a:normAutofit/>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4. 	Recruit partners and create capacity to </a:t>
            </a:r>
            <a:r>
              <a:rPr lang="en-US" sz="2600" b="1" dirty="0" smtClean="0">
                <a:solidFill>
                  <a:schemeClr val="accent1"/>
                </a:solidFill>
                <a:ea typeface="Tahoma" pitchFamily="34" charset="0"/>
                <a:cs typeface="Tahoma" pitchFamily="34" charset="0"/>
              </a:rPr>
              <a:t>	implement </a:t>
            </a:r>
            <a:r>
              <a:rPr lang="en-US" sz="2600" b="1" dirty="0">
                <a:solidFill>
                  <a:schemeClr val="accent1"/>
                </a:solidFill>
                <a:ea typeface="Tahoma" pitchFamily="34" charset="0"/>
                <a:cs typeface="Tahoma" pitchFamily="34" charset="0"/>
              </a:rPr>
              <a:t>the </a:t>
            </a:r>
            <a:r>
              <a:rPr lang="en-US" sz="2600" b="1" dirty="0" smtClean="0">
                <a:solidFill>
                  <a:schemeClr val="accent1"/>
                </a:solidFill>
                <a:ea typeface="Tahoma" pitchFamily="34" charset="0"/>
                <a:cs typeface="Tahoma" pitchFamily="34" charset="0"/>
              </a:rPr>
              <a:t>plan</a:t>
            </a:r>
            <a:endParaRPr lang="en-US" sz="2600" b="1" dirty="0">
              <a:solidFill>
                <a:schemeClr val="accent1"/>
              </a:solidFill>
              <a:ea typeface="Tahoma" pitchFamily="34" charset="0"/>
              <a:cs typeface="Tahoma" pitchFamily="34" charset="0"/>
            </a:endParaRP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Recruit organizations and individuals with expertise and capacity; involve them in </a:t>
            </a:r>
            <a:r>
              <a:rPr lang="en-US" sz="2400" dirty="0" smtClean="0">
                <a:solidFill>
                  <a:schemeClr val="accent2"/>
                </a:solidFill>
                <a:ea typeface="Tahoma" pitchFamily="34" charset="0"/>
                <a:cs typeface="Tahoma" pitchFamily="34" charset="0"/>
              </a:rPr>
              <a:t>planning; </a:t>
            </a:r>
            <a:r>
              <a:rPr lang="en-US" sz="2400" dirty="0">
                <a:solidFill>
                  <a:schemeClr val="accent2"/>
                </a:solidFill>
                <a:ea typeface="Tahoma" pitchFamily="34" charset="0"/>
                <a:cs typeface="Tahoma" pitchFamily="34" charset="0"/>
              </a:rPr>
              <a:t>ask them to take responsibility</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Start implementation before plan done</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Establish a coordinator responsible for implementation</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Planning process is not done until capacity to implement is in place </a:t>
            </a:r>
          </a:p>
        </p:txBody>
      </p:sp>
      <p:sp>
        <p:nvSpPr>
          <p:cNvPr id="5"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9"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4707" y="3551647"/>
            <a:ext cx="3526264" cy="2644698"/>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Content Placeholder 5"/>
          <p:cNvSpPr>
            <a:spLocks noGrp="1"/>
          </p:cNvSpPr>
          <p:nvPr>
            <p:ph idx="1"/>
          </p:nvPr>
        </p:nvSpPr>
        <p:spPr>
          <a:xfrm>
            <a:off x="457200" y="2395728"/>
            <a:ext cx="8229600" cy="902677"/>
          </a:xfrm>
        </p:spPr>
        <p:txBody>
          <a:bodyPr anchor="t" anchorCtr="0">
            <a:noAutofit/>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4. 	Recruit partners and create capacity to </a:t>
            </a:r>
            <a:r>
              <a:rPr lang="en-US" sz="2600" b="1" dirty="0" smtClean="0">
                <a:solidFill>
                  <a:schemeClr val="accent1"/>
                </a:solidFill>
                <a:ea typeface="Tahoma" pitchFamily="34" charset="0"/>
                <a:cs typeface="Tahoma" pitchFamily="34" charset="0"/>
              </a:rPr>
              <a:t>	implement </a:t>
            </a:r>
            <a:r>
              <a:rPr lang="en-US" sz="2600" b="1" dirty="0">
                <a:solidFill>
                  <a:schemeClr val="accent1"/>
                </a:solidFill>
                <a:ea typeface="Tahoma" pitchFamily="34" charset="0"/>
                <a:cs typeface="Tahoma" pitchFamily="34" charset="0"/>
              </a:rPr>
              <a:t>the </a:t>
            </a:r>
            <a:r>
              <a:rPr lang="en-US" sz="2600" b="1" dirty="0" smtClean="0">
                <a:solidFill>
                  <a:schemeClr val="accent1"/>
                </a:solidFill>
                <a:ea typeface="Tahoma" pitchFamily="34" charset="0"/>
                <a:cs typeface="Tahoma" pitchFamily="34" charset="0"/>
              </a:rPr>
              <a:t>plan</a:t>
            </a:r>
            <a:endParaRPr lang="en-US" sz="2600" b="1" dirty="0">
              <a:solidFill>
                <a:schemeClr val="accent1"/>
              </a:solidFill>
              <a:ea typeface="Tahoma" pitchFamily="34" charset="0"/>
              <a:cs typeface="Tahoma" pitchFamily="34" charset="0"/>
            </a:endParaRPr>
          </a:p>
        </p:txBody>
      </p:sp>
      <p:sp>
        <p:nvSpPr>
          <p:cNvPr id="8"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r>
              <a:rPr lang="en-US" sz="3600" dirty="0">
                <a:latin typeface="Arial"/>
              </a:rPr>
              <a:t/>
            </a:r>
            <a:br>
              <a:rPr lang="en-US" sz="3600" dirty="0">
                <a:latin typeface="Arial"/>
              </a:rPr>
            </a:b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9" name="Picture 2" descr="C:\Users\jim pashek\Desktop\Light bulb.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241862468"/>
              </p:ext>
            </p:extLst>
          </p:nvPr>
        </p:nvGraphicFramePr>
        <p:xfrm>
          <a:off x="3933366" y="3528883"/>
          <a:ext cx="4850495" cy="2980509"/>
        </p:xfrm>
        <a:graphic>
          <a:graphicData uri="http://schemas.openxmlformats.org/drawingml/2006/table">
            <a:tbl>
              <a:tblPr firstRow="1" bandRow="1">
                <a:tableStyleId>{5C22544A-7EE6-4342-B048-85BDC9FD1C3A}</a:tableStyleId>
              </a:tblPr>
              <a:tblGrid>
                <a:gridCol w="2142855"/>
                <a:gridCol w="208280"/>
                <a:gridCol w="208280"/>
                <a:gridCol w="208280"/>
                <a:gridCol w="208280"/>
                <a:gridCol w="208280"/>
                <a:gridCol w="208280"/>
                <a:gridCol w="208280"/>
                <a:gridCol w="208280"/>
                <a:gridCol w="208280"/>
                <a:gridCol w="208280"/>
                <a:gridCol w="208280"/>
                <a:gridCol w="208280"/>
                <a:gridCol w="208280"/>
              </a:tblGrid>
              <a:tr h="122115">
                <a:tc rowSpan="2">
                  <a:txBody>
                    <a:bodyPr/>
                    <a:lstStyle/>
                    <a:p>
                      <a:r>
                        <a:rPr lang="en-US" sz="800" dirty="0" smtClean="0">
                          <a:latin typeface="Arial" pitchFamily="34" charset="0"/>
                          <a:cs typeface="Arial" pitchFamily="34" charset="0"/>
                        </a:rPr>
                        <a:t>Year One Implementation</a:t>
                      </a:r>
                      <a:r>
                        <a:rPr lang="en-US" sz="800" baseline="0" dirty="0" smtClean="0">
                          <a:latin typeface="Arial" pitchFamily="34" charset="0"/>
                          <a:cs typeface="Arial" pitchFamily="34" charset="0"/>
                        </a:rPr>
                        <a:t> Schedule</a:t>
                      </a: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gridSpan="7">
                  <a:txBody>
                    <a:bodyPr/>
                    <a:lstStyle/>
                    <a:p>
                      <a:pPr marL="0" algn="ctr" rtl="0" eaLnBrk="1" latinLnBrk="0" hangingPunct="1"/>
                      <a:r>
                        <a:rPr kumimoji="0" lang="en-US" sz="800" b="1" kern="1200" dirty="0" smtClean="0">
                          <a:solidFill>
                            <a:schemeClr val="lt1"/>
                          </a:solidFill>
                          <a:latin typeface="Arial" pitchFamily="34" charset="0"/>
                          <a:ea typeface="+mn-ea"/>
                          <a:cs typeface="Arial" pitchFamily="34" charset="0"/>
                        </a:rPr>
                        <a:t>2010</a:t>
                      </a:r>
                      <a:endParaRPr kumimoji="0" lang="en-US" sz="800" b="1" kern="1200" dirty="0">
                        <a:solidFill>
                          <a:schemeClr val="lt1"/>
                        </a:solidFill>
                        <a:latin typeface="Arial" pitchFamily="34" charset="0"/>
                        <a:ea typeface="+mn-ea"/>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gridSpan="6">
                  <a:txBody>
                    <a:bodyPr/>
                    <a:lstStyle/>
                    <a:p>
                      <a:pPr marL="0" algn="ctr" rtl="0" eaLnBrk="1" latinLnBrk="0" hangingPunct="1"/>
                      <a:r>
                        <a:rPr kumimoji="0" lang="en-US" sz="800" b="1" kern="1200" dirty="0" smtClean="0">
                          <a:solidFill>
                            <a:schemeClr val="lt1"/>
                          </a:solidFill>
                          <a:latin typeface="Arial" pitchFamily="34" charset="0"/>
                          <a:ea typeface="+mn-ea"/>
                          <a:cs typeface="Arial" pitchFamily="34" charset="0"/>
                        </a:rPr>
                        <a:t>2011</a:t>
                      </a:r>
                      <a:endParaRPr kumimoji="0" lang="en-US" sz="800" b="1" kern="1200" dirty="0">
                        <a:solidFill>
                          <a:schemeClr val="lt1"/>
                        </a:solidFill>
                        <a:latin typeface="Arial" pitchFamily="34" charset="0"/>
                        <a:ea typeface="+mn-ea"/>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r>
              <a:tr h="597989">
                <a:tc vMerge="1">
                  <a:txBody>
                    <a:bodyPr/>
                    <a:lstStyle/>
                    <a:p>
                      <a:endParaRPr lang="en-US" sz="900" dirty="0"/>
                    </a:p>
                  </a:txBody>
                  <a:tcPr/>
                </a:tc>
                <a:tc>
                  <a:txBody>
                    <a:bodyPr/>
                    <a:lstStyle/>
                    <a:p>
                      <a:r>
                        <a:rPr lang="en-US" sz="800" dirty="0" smtClean="0">
                          <a:latin typeface="Arial" pitchFamily="34" charset="0"/>
                          <a:cs typeface="Arial" pitchFamily="34" charset="0"/>
                        </a:rPr>
                        <a:t>June</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July</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August</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September</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October</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November</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December</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January</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February</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March</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April</a:t>
                      </a:r>
                      <a:endParaRPr lang="en-US" sz="800" dirty="0">
                        <a:latin typeface="Arial" pitchFamily="34" charset="0"/>
                        <a:cs typeface="Arial" pitchFamily="34" charset="0"/>
                      </a:endParaRPr>
                    </a:p>
                  </a:txBody>
                  <a:tcPr marL="0" marR="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May</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800" dirty="0" smtClean="0">
                          <a:latin typeface="Arial" pitchFamily="34" charset="0"/>
                          <a:cs typeface="Arial" pitchFamily="34" charset="0"/>
                        </a:rPr>
                        <a:t>June</a:t>
                      </a:r>
                      <a:endParaRPr lang="en-US" sz="800" dirty="0">
                        <a:latin typeface="Arial" pitchFamily="34" charset="0"/>
                        <a:cs typeface="Arial" pitchFamily="34" charset="0"/>
                      </a:endParaRPr>
                    </a:p>
                  </a:txBody>
                  <a:tcPr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0">
                <a:tc gridSpan="14">
                  <a:txBody>
                    <a:bodyPr/>
                    <a:lstStyle/>
                    <a:p>
                      <a:r>
                        <a:rPr lang="en-US" sz="800" b="1" dirty="0" smtClean="0">
                          <a:latin typeface="Arial" pitchFamily="34" charset="0"/>
                          <a:cs typeface="Arial" pitchFamily="34" charset="0"/>
                        </a:rPr>
                        <a:t>Overarching</a:t>
                      </a:r>
                      <a:r>
                        <a:rPr lang="en-US" sz="800" b="1" baseline="0" dirty="0" smtClean="0">
                          <a:latin typeface="Arial" pitchFamily="34" charset="0"/>
                          <a:cs typeface="Arial" pitchFamily="34" charset="0"/>
                        </a:rPr>
                        <a:t> Strategies</a:t>
                      </a:r>
                      <a:endParaRPr lang="en-US" sz="800" b="1"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r>
              <a:tr h="370840">
                <a:tc>
                  <a:txBody>
                    <a:bodyPr/>
                    <a:lstStyle/>
                    <a:p>
                      <a:pPr marL="91440" indent="-91440">
                        <a:buFont typeface="Arial" pitchFamily="34" charset="0"/>
                        <a:buChar char="•"/>
                      </a:pPr>
                      <a:r>
                        <a:rPr lang="en-US" sz="800" dirty="0" smtClean="0">
                          <a:latin typeface="Arial" pitchFamily="34" charset="0"/>
                          <a:cs typeface="Arial" pitchFamily="34" charset="0"/>
                        </a:rPr>
                        <a:t>Hold quarterly joint Borough Council</a:t>
                      </a:r>
                      <a:r>
                        <a:rPr lang="en-US" sz="800" baseline="0" dirty="0" smtClean="0">
                          <a:latin typeface="Arial" pitchFamily="34" charset="0"/>
                          <a:cs typeface="Arial" pitchFamily="34" charset="0"/>
                        </a:rPr>
                        <a:t> Meetings</a:t>
                      </a:r>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dirty="0" smtClean="0">
                          <a:latin typeface="Arial" pitchFamily="34" charset="0"/>
                          <a:cs typeface="Arial" pitchFamily="34" charset="0"/>
                        </a:rPr>
                        <a:t>•</a:t>
                      </a:r>
                      <a:endParaRPr lang="en-US"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itchFamily="34" charset="0"/>
                        <a:buNone/>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r>
              <a:tr h="0">
                <a:tc gridSpan="14">
                  <a:txBody>
                    <a:bodyPr/>
                    <a:lstStyle/>
                    <a:p>
                      <a:r>
                        <a:rPr lang="en-US" sz="800" b="1" dirty="0" smtClean="0">
                          <a:latin typeface="Arial" pitchFamily="34" charset="0"/>
                          <a:cs typeface="Arial" pitchFamily="34" charset="0"/>
                        </a:rPr>
                        <a:t>Part 1: Controlling</a:t>
                      </a:r>
                      <a:r>
                        <a:rPr lang="en-US" sz="800" b="1" baseline="0" dirty="0" smtClean="0">
                          <a:latin typeface="Arial" pitchFamily="34" charset="0"/>
                          <a:cs typeface="Arial" pitchFamily="34" charset="0"/>
                        </a:rPr>
                        <a:t> Borough Costs while Maintaining or Enhancing Services</a:t>
                      </a:r>
                      <a:endParaRPr lang="en-US" sz="800" b="1"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c hMerge="1">
                  <a:txBody>
                    <a:bodyPr/>
                    <a:lstStyle/>
                    <a:p>
                      <a:endParaRPr lang="en-US" sz="900" dirty="0">
                        <a:latin typeface="Times New Roman" pitchFamily="18" charset="0"/>
                        <a:cs typeface="Times New Roman" pitchFamily="18" charset="0"/>
                      </a:endParaRPr>
                    </a:p>
                  </a:txBody>
                  <a:tcPr/>
                </a:tc>
              </a:tr>
              <a:tr h="370840">
                <a:tc>
                  <a:txBody>
                    <a:bodyPr/>
                    <a:lstStyle/>
                    <a:p>
                      <a:pPr marL="91440" indent="-91440">
                        <a:buFont typeface="Arial" pitchFamily="34" charset="0"/>
                        <a:buChar char="•"/>
                      </a:pPr>
                      <a:r>
                        <a:rPr lang="en-US" sz="800" dirty="0" smtClean="0">
                          <a:latin typeface="Arial" pitchFamily="34" charset="0"/>
                          <a:cs typeface="Arial" pitchFamily="34" charset="0"/>
                        </a:rPr>
                        <a:t>Borough Councils appoint a Shared Services Committee</a:t>
                      </a:r>
                      <a:r>
                        <a:rPr lang="en-US" sz="800" baseline="0" dirty="0" smtClean="0">
                          <a:latin typeface="Arial" pitchFamily="34" charset="0"/>
                          <a:cs typeface="Arial" pitchFamily="34" charset="0"/>
                        </a:rPr>
                        <a:t> to drive the implementation of the projects in Part 1</a:t>
                      </a:r>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r>
              <a:tr h="370840">
                <a:tc>
                  <a:txBody>
                    <a:bodyPr/>
                    <a:lstStyle/>
                    <a:p>
                      <a:pPr marL="91440" indent="-91440">
                        <a:buFont typeface="Arial" pitchFamily="34" charset="0"/>
                        <a:buChar char="•"/>
                      </a:pPr>
                      <a:r>
                        <a:rPr lang="en-US" sz="800" dirty="0" smtClean="0">
                          <a:latin typeface="Arial" pitchFamily="34" charset="0"/>
                          <a:cs typeface="Arial" pitchFamily="34" charset="0"/>
                        </a:rPr>
                        <a:t>Shared Services</a:t>
                      </a:r>
                      <a:r>
                        <a:rPr lang="en-US" sz="800" baseline="0" dirty="0" smtClean="0">
                          <a:latin typeface="Arial" pitchFamily="34" charset="0"/>
                          <a:cs typeface="Arial" pitchFamily="34" charset="0"/>
                        </a:rPr>
                        <a:t> Committee develops recommendations to present to the Borough Councils at the quarterly joint Borough Council Meeting.</a:t>
                      </a:r>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algn="ct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r>
              <a:tr h="0">
                <a:tc>
                  <a:txBody>
                    <a:bodyPr/>
                    <a:lstStyle/>
                    <a:p>
                      <a:pPr marL="91440" indent="-91440">
                        <a:buFont typeface="Arial" pitchFamily="34" charset="0"/>
                        <a:buChar char="•"/>
                      </a:pPr>
                      <a:r>
                        <a:rPr lang="en-US" sz="800" dirty="0" smtClean="0">
                          <a:latin typeface="Arial" pitchFamily="34" charset="0"/>
                          <a:cs typeface="Arial" pitchFamily="34" charset="0"/>
                        </a:rPr>
                        <a:t>Borough Council act</a:t>
                      </a:r>
                      <a:r>
                        <a:rPr lang="en-US" sz="800" baseline="0" dirty="0" smtClean="0">
                          <a:latin typeface="Arial" pitchFamily="34" charset="0"/>
                          <a:cs typeface="Arial" pitchFamily="34" charset="0"/>
                        </a:rPr>
                        <a:t> upon Shared Services Committee’s recommendations.</a:t>
                      </a:r>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endParaRPr lang="en-US" sz="800" dirty="0">
                        <a:latin typeface="Arial" pitchFamily="34" charset="0"/>
                        <a:cs typeface="Arial" pitchFamily="34" charset="0"/>
                      </a:endParaRPr>
                    </a:p>
                  </a:txBody>
                  <a:tcPr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131815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438400"/>
            <a:ext cx="8229600" cy="3687763"/>
          </a:xfrm>
        </p:spPr>
        <p:txBody>
          <a:bodyPr>
            <a:normAutofit lnSpcReduction="10000"/>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5. </a:t>
            </a:r>
            <a:r>
              <a:rPr lang="en-US" sz="2600" b="1" dirty="0" smtClean="0">
                <a:solidFill>
                  <a:schemeClr val="accent1"/>
                </a:solidFill>
                <a:ea typeface="Tahoma" pitchFamily="34" charset="0"/>
                <a:cs typeface="Tahoma" pitchFamily="34" charset="0"/>
              </a:rPr>
              <a:t>	Get </a:t>
            </a:r>
            <a:r>
              <a:rPr lang="en-US" sz="2600" b="1" dirty="0">
                <a:solidFill>
                  <a:schemeClr val="accent1"/>
                </a:solidFill>
                <a:ea typeface="Tahoma" pitchFamily="34" charset="0"/>
                <a:cs typeface="Tahoma" pitchFamily="34" charset="0"/>
              </a:rPr>
              <a:t>local ownership of the plan -  commitment </a:t>
            </a:r>
            <a:r>
              <a:rPr lang="en-US" sz="2600" b="1" dirty="0" smtClean="0">
                <a:solidFill>
                  <a:schemeClr val="accent1"/>
                </a:solidFill>
                <a:ea typeface="Tahoma" pitchFamily="34" charset="0"/>
                <a:cs typeface="Tahoma" pitchFamily="34" charset="0"/>
              </a:rPr>
              <a:t>	to implement </a:t>
            </a:r>
            <a:r>
              <a:rPr lang="en-US" sz="2600" b="1" dirty="0">
                <a:solidFill>
                  <a:schemeClr val="accent1"/>
                </a:solidFill>
                <a:ea typeface="Tahoma" pitchFamily="34" charset="0"/>
                <a:cs typeface="Tahoma" pitchFamily="34" charset="0"/>
              </a:rPr>
              <a:t>it</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Plan should reflect political buy in to sustain implementation over time</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Elected officials should </a:t>
            </a:r>
            <a:r>
              <a:rPr lang="en-US" sz="2400" dirty="0" smtClean="0">
                <a:solidFill>
                  <a:schemeClr val="accent2"/>
                </a:solidFill>
                <a:ea typeface="Tahoma" pitchFamily="34" charset="0"/>
                <a:cs typeface="Tahoma" pitchFamily="34" charset="0"/>
              </a:rPr>
              <a:t>learn about </a:t>
            </a:r>
            <a:r>
              <a:rPr lang="en-US" sz="2400" dirty="0">
                <a:solidFill>
                  <a:schemeClr val="accent2"/>
                </a:solidFill>
                <a:ea typeface="Tahoma" pitchFamily="34" charset="0"/>
                <a:cs typeface="Tahoma" pitchFamily="34" charset="0"/>
              </a:rPr>
              <a:t>recommendations during the planning process, not at the end</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Steering </a:t>
            </a:r>
            <a:r>
              <a:rPr lang="en-US" sz="2400" dirty="0" smtClean="0">
                <a:solidFill>
                  <a:schemeClr val="accent2"/>
                </a:solidFill>
                <a:ea typeface="Tahoma" pitchFamily="34" charset="0"/>
                <a:cs typeface="Tahoma" pitchFamily="34" charset="0"/>
              </a:rPr>
              <a:t>committee </a:t>
            </a:r>
            <a:r>
              <a:rPr lang="en-US" sz="2400" dirty="0">
                <a:solidFill>
                  <a:schemeClr val="accent2"/>
                </a:solidFill>
                <a:ea typeface="Tahoma" pitchFamily="34" charset="0"/>
                <a:cs typeface="Tahoma" pitchFamily="34" charset="0"/>
              </a:rPr>
              <a:t>and elected officials should be able to readily talk about 3-5 priority recommendations</a:t>
            </a:r>
          </a:p>
        </p:txBody>
      </p:sp>
      <p:sp>
        <p:nvSpPr>
          <p:cNvPr id="5"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9"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a:spLocks noGrp="1"/>
          </p:cNvSpPr>
          <p:nvPr>
            <p:ph idx="1"/>
          </p:nvPr>
        </p:nvSpPr>
        <p:spPr>
          <a:xfrm>
            <a:off x="457200" y="2438400"/>
            <a:ext cx="8229600" cy="3687763"/>
          </a:xfrm>
        </p:spPr>
        <p:txBody>
          <a:bodyPr>
            <a:normAutofit/>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5. </a:t>
            </a:r>
            <a:r>
              <a:rPr lang="en-US" sz="2600" b="1" dirty="0" smtClean="0">
                <a:solidFill>
                  <a:schemeClr val="accent1"/>
                </a:solidFill>
                <a:ea typeface="Tahoma" pitchFamily="34" charset="0"/>
                <a:cs typeface="Tahoma" pitchFamily="34" charset="0"/>
              </a:rPr>
              <a:t>	Get </a:t>
            </a:r>
            <a:r>
              <a:rPr lang="en-US" sz="2600" b="1" dirty="0">
                <a:solidFill>
                  <a:schemeClr val="accent1"/>
                </a:solidFill>
                <a:ea typeface="Tahoma" pitchFamily="34" charset="0"/>
                <a:cs typeface="Tahoma" pitchFamily="34" charset="0"/>
              </a:rPr>
              <a:t>local ownership of the plan -  commitment </a:t>
            </a:r>
            <a:r>
              <a:rPr lang="en-US" sz="2600" b="1" dirty="0" smtClean="0">
                <a:solidFill>
                  <a:schemeClr val="accent1"/>
                </a:solidFill>
                <a:ea typeface="Tahoma" pitchFamily="34" charset="0"/>
                <a:cs typeface="Tahoma" pitchFamily="34" charset="0"/>
              </a:rPr>
              <a:t>	to implement it (continued)</a:t>
            </a:r>
            <a:endParaRPr lang="en-US" sz="2600" b="1" dirty="0">
              <a:solidFill>
                <a:schemeClr val="accent1"/>
              </a:solidFill>
              <a:ea typeface="Tahoma" pitchFamily="34" charset="0"/>
              <a:cs typeface="Tahoma" pitchFamily="34" charset="0"/>
            </a:endParaRP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There should be community presence at the </a:t>
            </a:r>
            <a:r>
              <a:rPr lang="en-US" sz="2400" dirty="0" smtClean="0">
                <a:solidFill>
                  <a:schemeClr val="accent2"/>
                </a:solidFill>
                <a:ea typeface="Tahoma" pitchFamily="34" charset="0"/>
                <a:cs typeface="Tahoma" pitchFamily="34" charset="0"/>
              </a:rPr>
              <a:t>final public meeting </a:t>
            </a:r>
            <a:r>
              <a:rPr lang="en-US" sz="2400" dirty="0">
                <a:solidFill>
                  <a:schemeClr val="accent2"/>
                </a:solidFill>
                <a:ea typeface="Tahoma" pitchFamily="34" charset="0"/>
                <a:cs typeface="Tahoma" pitchFamily="34" charset="0"/>
              </a:rPr>
              <a:t>and they should be supportive</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Plan process promotes a commitment to action after adoption</a:t>
            </a:r>
          </a:p>
          <a:p>
            <a:pPr marL="914400" indent="-457200" fontAlgn="base">
              <a:spcAft>
                <a:spcPct val="0"/>
              </a:spcAft>
              <a:buClr>
                <a:schemeClr val="accent2"/>
              </a:buClr>
            </a:pPr>
            <a:r>
              <a:rPr lang="en-US" sz="2400" dirty="0">
                <a:solidFill>
                  <a:schemeClr val="accent2"/>
                </a:solidFill>
                <a:ea typeface="Tahoma" pitchFamily="34" charset="0"/>
                <a:cs typeface="Tahoma" pitchFamily="34" charset="0"/>
              </a:rPr>
              <a:t>After adoption, should be on elected officials’ agenda – conscious effort to track progress on implementation</a:t>
            </a:r>
          </a:p>
        </p:txBody>
      </p:sp>
      <p:sp>
        <p:nvSpPr>
          <p:cNvPr id="5"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6" name="Picture 2" descr="C:\Users\jim pashek\Desktop\Light bul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0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5"/>
          <p:cNvSpPr>
            <a:spLocks noGrp="1"/>
          </p:cNvSpPr>
          <p:nvPr>
            <p:ph idx="1"/>
          </p:nvPr>
        </p:nvSpPr>
        <p:spPr>
          <a:xfrm>
            <a:off x="457200" y="2396196"/>
            <a:ext cx="8229600" cy="4352947"/>
          </a:xfrm>
        </p:spPr>
        <p:txBody>
          <a:bodyPr>
            <a:normAutofit/>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5. </a:t>
            </a:r>
            <a:r>
              <a:rPr lang="en-US" sz="2600" b="1" dirty="0" smtClean="0">
                <a:solidFill>
                  <a:schemeClr val="accent1"/>
                </a:solidFill>
                <a:ea typeface="Tahoma" pitchFamily="34" charset="0"/>
                <a:cs typeface="Tahoma" pitchFamily="34" charset="0"/>
              </a:rPr>
              <a:t>	Get </a:t>
            </a:r>
            <a:r>
              <a:rPr lang="en-US" sz="2600" b="1" dirty="0">
                <a:solidFill>
                  <a:schemeClr val="accent1"/>
                </a:solidFill>
                <a:ea typeface="Tahoma" pitchFamily="34" charset="0"/>
                <a:cs typeface="Tahoma" pitchFamily="34" charset="0"/>
              </a:rPr>
              <a:t>local ownership of the plan -  commitment </a:t>
            </a:r>
            <a:r>
              <a:rPr lang="en-US" sz="2600" b="1" dirty="0" smtClean="0">
                <a:solidFill>
                  <a:schemeClr val="accent1"/>
                </a:solidFill>
                <a:ea typeface="Tahoma" pitchFamily="34" charset="0"/>
                <a:cs typeface="Tahoma" pitchFamily="34" charset="0"/>
              </a:rPr>
              <a:t>	to implement it</a:t>
            </a:r>
            <a:endParaRPr lang="en-US" sz="2600" b="1" dirty="0">
              <a:solidFill>
                <a:schemeClr val="accent1"/>
              </a:solidFill>
              <a:ea typeface="Tahoma" pitchFamily="34" charset="0"/>
              <a:cs typeface="Tahoma" pitchFamily="34" charset="0"/>
            </a:endParaRPr>
          </a:p>
        </p:txBody>
      </p:sp>
      <p:sp>
        <p:nvSpPr>
          <p:cNvPr id="7"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399" y="3482044"/>
            <a:ext cx="2286085" cy="2958463"/>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2600" y="3482044"/>
            <a:ext cx="2281291" cy="2952887"/>
          </a:xfrm>
          <a:prstGeom prst="rect">
            <a:avLst/>
          </a:prstGeom>
          <a:ln w="9525"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4320" y="3394617"/>
            <a:ext cx="8695509" cy="3323987"/>
          </a:xfrm>
          <a:prstGeom prst="rect">
            <a:avLst/>
          </a:prstGeom>
        </p:spPr>
        <p:txBody>
          <a:bodyPr wrap="square">
            <a:spAutoFit/>
          </a:bodyPr>
          <a:lstStyle/>
          <a:p>
            <a:pPr marL="342900" indent="-342900">
              <a:spcAft>
                <a:spcPts val="600"/>
              </a:spcAft>
            </a:pPr>
            <a:r>
              <a:rPr lang="en-US" sz="1850" b="1" u="sng" dirty="0" smtClean="0">
                <a:solidFill>
                  <a:schemeClr val="accent2"/>
                </a:solidFill>
                <a:latin typeface="+mn-lt"/>
              </a:rPr>
              <a:t>10 things Zelienople and Harmony have done since the plan was completed</a:t>
            </a:r>
            <a:endParaRPr lang="en-US" sz="1850" u="sng" dirty="0" smtClean="0">
              <a:solidFill>
                <a:schemeClr val="accent2"/>
              </a:solidFill>
              <a:latin typeface="+mn-lt"/>
            </a:endParaRPr>
          </a:p>
          <a:p>
            <a:pPr marL="342900" indent="-342900">
              <a:spcAft>
                <a:spcPts val="600"/>
              </a:spcAft>
              <a:buFontTx/>
              <a:buAutoNum type="arabicPeriod"/>
            </a:pPr>
            <a:r>
              <a:rPr lang="en-US" sz="1850" dirty="0" smtClean="0">
                <a:solidFill>
                  <a:schemeClr val="accent2"/>
                </a:solidFill>
                <a:latin typeface="+mn-lt"/>
              </a:rPr>
              <a:t>Enacted draft Shared Services Ordinance prepared as part of the plan.</a:t>
            </a:r>
            <a:endParaRPr lang="en-US" sz="1850" i="1" dirty="0">
              <a:solidFill>
                <a:schemeClr val="accent2"/>
              </a:solidFill>
              <a:latin typeface="+mn-lt"/>
            </a:endParaRPr>
          </a:p>
          <a:p>
            <a:pPr marL="342900" indent="-342900">
              <a:spcAft>
                <a:spcPts val="600"/>
              </a:spcAft>
              <a:buFontTx/>
              <a:buAutoNum type="arabicPeriod"/>
            </a:pPr>
            <a:r>
              <a:rPr lang="en-US" sz="1850" dirty="0" smtClean="0">
                <a:solidFill>
                  <a:schemeClr val="accent2"/>
                </a:solidFill>
                <a:latin typeface="+mn-lt"/>
              </a:rPr>
              <a:t>Share snow removal and leaf collecting routes that are logical and not stop at political boundaries.</a:t>
            </a:r>
            <a:endParaRPr lang="en-US" sz="1850" dirty="0">
              <a:solidFill>
                <a:schemeClr val="accent2"/>
              </a:solidFill>
              <a:latin typeface="+mn-lt"/>
            </a:endParaRPr>
          </a:p>
          <a:p>
            <a:pPr marL="342900" indent="-342900">
              <a:spcAft>
                <a:spcPts val="600"/>
              </a:spcAft>
              <a:buFontTx/>
              <a:buAutoNum type="arabicPeriod"/>
            </a:pPr>
            <a:r>
              <a:rPr lang="en-US" sz="1850" dirty="0" smtClean="0">
                <a:solidFill>
                  <a:schemeClr val="accent2"/>
                </a:solidFill>
                <a:latin typeface="+mn-lt"/>
              </a:rPr>
              <a:t>Hope to begin doing more shared administrative services.</a:t>
            </a:r>
            <a:endParaRPr lang="en-US" sz="1850" i="1" dirty="0" smtClean="0">
              <a:solidFill>
                <a:schemeClr val="accent2"/>
              </a:solidFill>
              <a:latin typeface="+mn-lt"/>
            </a:endParaRPr>
          </a:p>
          <a:p>
            <a:pPr marL="342900" indent="-342900">
              <a:spcAft>
                <a:spcPts val="600"/>
              </a:spcAft>
              <a:buFontTx/>
              <a:buAutoNum type="arabicPeriod"/>
            </a:pPr>
            <a:r>
              <a:rPr lang="en-US" sz="1850" dirty="0" smtClean="0">
                <a:solidFill>
                  <a:schemeClr val="accent2"/>
                </a:solidFill>
                <a:latin typeface="+mn-lt"/>
              </a:rPr>
              <a:t>Based on Main Street focus in the plan, obtained $25,000 from Council to seed funding from banks and other organizations to hire a consultant to prepare a more detailed design study of the business districts.</a:t>
            </a:r>
          </a:p>
          <a:p>
            <a:pPr marL="342900" indent="-342900">
              <a:spcAft>
                <a:spcPts val="600"/>
              </a:spcAft>
              <a:buFontTx/>
              <a:buAutoNum type="arabicPeriod"/>
            </a:pPr>
            <a:r>
              <a:rPr lang="en-US" sz="1850" dirty="0" smtClean="0">
                <a:solidFill>
                  <a:schemeClr val="accent2"/>
                </a:solidFill>
                <a:latin typeface="+mn-lt"/>
              </a:rPr>
              <a:t>Obtained a DCED grant to purchase new street signs that share a common appearance.</a:t>
            </a:r>
            <a:endParaRPr lang="en-US" sz="1850" dirty="0">
              <a:solidFill>
                <a:schemeClr val="accent2"/>
              </a:solidFill>
              <a:latin typeface="+mn-lt"/>
            </a:endParaRPr>
          </a:p>
        </p:txBody>
      </p:sp>
      <p:sp>
        <p:nvSpPr>
          <p:cNvPr id="18" name="Content Placeholder 5"/>
          <p:cNvSpPr>
            <a:spLocks noGrp="1"/>
          </p:cNvSpPr>
          <p:nvPr>
            <p:ph idx="1"/>
          </p:nvPr>
        </p:nvSpPr>
        <p:spPr>
          <a:xfrm>
            <a:off x="457200" y="2396196"/>
            <a:ext cx="8229600" cy="818271"/>
          </a:xfrm>
        </p:spPr>
        <p:txBody>
          <a:bodyPr>
            <a:noAutofit/>
          </a:bodyPr>
          <a:lstStyle/>
          <a:p>
            <a:pPr marL="0" indent="-457200" fontAlgn="base">
              <a:spcBef>
                <a:spcPts val="0"/>
              </a:spcBef>
              <a:spcAft>
                <a:spcPts val="600"/>
              </a:spcAft>
              <a:buNone/>
              <a:tabLst>
                <a:tab pos="457200" algn="l"/>
              </a:tabLst>
            </a:pPr>
            <a:r>
              <a:rPr lang="en-US" sz="2600" b="1" dirty="0" smtClean="0">
                <a:solidFill>
                  <a:schemeClr val="accent1"/>
                </a:solidFill>
                <a:ea typeface="Tahoma" pitchFamily="34" charset="0"/>
                <a:cs typeface="Tahoma" pitchFamily="34" charset="0"/>
              </a:rPr>
              <a:t>5. 	Get </a:t>
            </a:r>
            <a:r>
              <a:rPr lang="en-US" sz="2600" b="1" dirty="0">
                <a:solidFill>
                  <a:schemeClr val="accent1"/>
                </a:solidFill>
                <a:ea typeface="Tahoma" pitchFamily="34" charset="0"/>
                <a:cs typeface="Tahoma" pitchFamily="34" charset="0"/>
              </a:rPr>
              <a:t>local ownership of the plan -  </a:t>
            </a:r>
            <a:r>
              <a:rPr lang="en-US" sz="2600" b="1" dirty="0" smtClean="0">
                <a:solidFill>
                  <a:schemeClr val="accent1"/>
                </a:solidFill>
                <a:ea typeface="Tahoma" pitchFamily="34" charset="0"/>
                <a:cs typeface="Tahoma" pitchFamily="34" charset="0"/>
              </a:rPr>
              <a:t>commitment 	to implement it</a:t>
            </a:r>
            <a:endParaRPr lang="en-US" sz="2600" b="1" dirty="0">
              <a:solidFill>
                <a:schemeClr val="accent1"/>
              </a:solidFill>
              <a:ea typeface="Tahoma" pitchFamily="34" charset="0"/>
              <a:cs typeface="Tahoma" pitchFamily="34" charset="0"/>
            </a:endParaRPr>
          </a:p>
        </p:txBody>
      </p:sp>
      <p:sp>
        <p:nvSpPr>
          <p:cNvPr id="6"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7"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340398" y="1508919"/>
            <a:ext cx="4885750"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0" indent="0">
              <a:buNone/>
            </a:pPr>
            <a:r>
              <a:rPr lang="en-US" sz="2800" dirty="0" smtClean="0">
                <a:solidFill>
                  <a:schemeClr val="tx2"/>
                </a:solidFill>
                <a:latin typeface="+mj-lt"/>
              </a:rPr>
              <a:t>APA </a:t>
            </a:r>
            <a:r>
              <a:rPr lang="en-US" sz="2800" dirty="0">
                <a:solidFill>
                  <a:schemeClr val="tx2"/>
                </a:solidFill>
                <a:latin typeface="+mj-lt"/>
              </a:rPr>
              <a:t>President Mitchell Silver</a:t>
            </a:r>
          </a:p>
          <a:p>
            <a:pPr marL="0" lvl="1" indent="-228600">
              <a:tabLst>
                <a:tab pos="228600" algn="l"/>
              </a:tabLst>
            </a:pPr>
            <a:endParaRPr lang="en-US" sz="2600" dirty="0" smtClean="0">
              <a:solidFill>
                <a:schemeClr val="accent2"/>
              </a:solidFill>
            </a:endParaRPr>
          </a:p>
          <a:p>
            <a:pPr marL="228600" lvl="1" indent="-228600">
              <a:tabLst>
                <a:tab pos="228600" algn="l"/>
              </a:tabLst>
            </a:pPr>
            <a:r>
              <a:rPr lang="en-US" sz="2800" dirty="0" smtClean="0">
                <a:solidFill>
                  <a:schemeClr val="accent2"/>
                </a:solidFill>
              </a:rPr>
              <a:t>Planners </a:t>
            </a:r>
            <a:r>
              <a:rPr lang="en-US" sz="2800" dirty="0">
                <a:solidFill>
                  <a:schemeClr val="accent2"/>
                </a:solidFill>
              </a:rPr>
              <a:t>enamored with “process</a:t>
            </a:r>
            <a:r>
              <a:rPr lang="en-US" sz="2800" dirty="0" smtClean="0">
                <a:solidFill>
                  <a:schemeClr val="accent2"/>
                </a:solidFill>
              </a:rPr>
              <a:t>”</a:t>
            </a:r>
          </a:p>
          <a:p>
            <a:pPr marL="228600" lvl="1" indent="-228600">
              <a:buNone/>
              <a:tabLst>
                <a:tab pos="228600" algn="l"/>
              </a:tabLst>
            </a:pPr>
            <a:endParaRPr lang="en-US" sz="2800" dirty="0">
              <a:solidFill>
                <a:schemeClr val="accent2"/>
              </a:solidFill>
            </a:endParaRPr>
          </a:p>
          <a:p>
            <a:pPr marL="228600" lvl="1" indent="-228600">
              <a:tabLst>
                <a:tab pos="228600" algn="l"/>
              </a:tabLst>
            </a:pPr>
            <a:r>
              <a:rPr lang="en-US" sz="2800" dirty="0">
                <a:solidFill>
                  <a:schemeClr val="accent2"/>
                </a:solidFill>
              </a:rPr>
              <a:t>Time to focus on “results”</a:t>
            </a:r>
          </a:p>
          <a:p>
            <a:pPr marL="0" lvl="1" indent="-228600">
              <a:tabLst>
                <a:tab pos="228600" algn="l"/>
              </a:tabLst>
            </a:pPr>
            <a:endParaRPr lang="en-US" sz="2600" dirty="0">
              <a:solidFill>
                <a:schemeClr val="accent2"/>
              </a:solidFill>
            </a:endParaRPr>
          </a:p>
        </p:txBody>
      </p:sp>
      <p:pic>
        <p:nvPicPr>
          <p:cNvPr id="5" name="Picture 4" descr="http://static.urbantimes.co/wp-content/uploads/2012/08/LA-2012_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21313" y="1600199"/>
            <a:ext cx="3144765" cy="2089753"/>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3231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4321" y="3394616"/>
            <a:ext cx="8672732" cy="3323987"/>
          </a:xfrm>
          <a:prstGeom prst="rect">
            <a:avLst/>
          </a:prstGeom>
        </p:spPr>
        <p:txBody>
          <a:bodyPr wrap="square">
            <a:spAutoFit/>
          </a:bodyPr>
          <a:lstStyle/>
          <a:p>
            <a:pPr marL="342900" indent="-342900">
              <a:spcAft>
                <a:spcPts val="600"/>
              </a:spcAft>
            </a:pPr>
            <a:r>
              <a:rPr lang="en-US" sz="1850" b="1" u="sng" dirty="0">
                <a:solidFill>
                  <a:schemeClr val="accent2"/>
                </a:solidFill>
                <a:latin typeface="+mn-lt"/>
              </a:rPr>
              <a:t>10 things Zelienople and Harmony have done since the plan was completed</a:t>
            </a:r>
            <a:endParaRPr lang="en-US" sz="1850" u="sng" dirty="0">
              <a:solidFill>
                <a:schemeClr val="accent2"/>
              </a:solidFill>
              <a:latin typeface="+mn-lt"/>
            </a:endParaRPr>
          </a:p>
          <a:p>
            <a:pPr marL="342900" indent="-342900">
              <a:spcAft>
                <a:spcPts val="600"/>
              </a:spcAft>
              <a:buFont typeface="+mj-lt"/>
              <a:buAutoNum type="arabicPeriod" startAt="6"/>
            </a:pPr>
            <a:r>
              <a:rPr lang="en-US" sz="1850" dirty="0" smtClean="0">
                <a:solidFill>
                  <a:schemeClr val="accent2"/>
                </a:solidFill>
                <a:latin typeface="+mn-lt"/>
              </a:rPr>
              <a:t>The </a:t>
            </a:r>
            <a:r>
              <a:rPr lang="en-US" sz="1850" dirty="0">
                <a:solidFill>
                  <a:schemeClr val="accent2"/>
                </a:solidFill>
                <a:latin typeface="+mn-lt"/>
              </a:rPr>
              <a:t>joint shared services committee meets on a regular basis to track progress on implementing the recommendations of the plan.</a:t>
            </a:r>
          </a:p>
          <a:p>
            <a:pPr marL="342900" indent="-342900">
              <a:spcAft>
                <a:spcPts val="600"/>
              </a:spcAft>
              <a:buFontTx/>
              <a:buAutoNum type="arabicPeriod" startAt="6"/>
            </a:pPr>
            <a:r>
              <a:rPr lang="en-US" sz="1850" dirty="0">
                <a:solidFill>
                  <a:schemeClr val="accent2"/>
                </a:solidFill>
                <a:latin typeface="+mn-lt"/>
              </a:rPr>
              <a:t>Obtained funds from SPC to retime traffic signals on Main Street to improve traffic flow.</a:t>
            </a:r>
          </a:p>
          <a:p>
            <a:pPr marL="342900" indent="-342900">
              <a:spcAft>
                <a:spcPts val="600"/>
              </a:spcAft>
              <a:buFontTx/>
              <a:buAutoNum type="arabicPeriod" startAt="6"/>
            </a:pPr>
            <a:r>
              <a:rPr lang="en-US" sz="1850" dirty="0">
                <a:solidFill>
                  <a:schemeClr val="accent2"/>
                </a:solidFill>
                <a:latin typeface="+mn-lt"/>
              </a:rPr>
              <a:t>Funded an update to their community pool and leveraged a private donation to build an amphitheater in their park.</a:t>
            </a:r>
          </a:p>
          <a:p>
            <a:pPr marL="342900" indent="-342900">
              <a:spcAft>
                <a:spcPts val="600"/>
              </a:spcAft>
              <a:buFontTx/>
              <a:buAutoNum type="arabicPeriod" startAt="6"/>
            </a:pPr>
            <a:r>
              <a:rPr lang="en-US" sz="1850" dirty="0">
                <a:solidFill>
                  <a:schemeClr val="accent2"/>
                </a:solidFill>
                <a:latin typeface="+mn-lt"/>
              </a:rPr>
              <a:t>Shared salt purchases.</a:t>
            </a:r>
          </a:p>
          <a:p>
            <a:pPr marL="342900" indent="-342900">
              <a:spcAft>
                <a:spcPts val="600"/>
              </a:spcAft>
              <a:buFontTx/>
              <a:buAutoNum type="arabicPeriod" startAt="6"/>
            </a:pPr>
            <a:r>
              <a:rPr lang="en-US" sz="1850" dirty="0">
                <a:solidFill>
                  <a:schemeClr val="accent2"/>
                </a:solidFill>
                <a:latin typeface="+mn-lt"/>
              </a:rPr>
              <a:t>Council people from both municipalities meet regularly on Saturdays for breakfast to talk about common issues.</a:t>
            </a:r>
          </a:p>
        </p:txBody>
      </p:sp>
      <p:sp>
        <p:nvSpPr>
          <p:cNvPr id="7" name="Content Placeholder 5"/>
          <p:cNvSpPr>
            <a:spLocks noGrp="1"/>
          </p:cNvSpPr>
          <p:nvPr>
            <p:ph idx="1"/>
          </p:nvPr>
        </p:nvSpPr>
        <p:spPr>
          <a:xfrm>
            <a:off x="457200" y="2396196"/>
            <a:ext cx="8229600" cy="818271"/>
          </a:xfrm>
        </p:spPr>
        <p:txBody>
          <a:bodyPr>
            <a:noAutofit/>
          </a:bodyPr>
          <a:lstStyle/>
          <a:p>
            <a:pPr marL="0" indent="-457200" fontAlgn="base">
              <a:spcBef>
                <a:spcPts val="0"/>
              </a:spcBef>
              <a:spcAft>
                <a:spcPts val="600"/>
              </a:spcAft>
              <a:buNone/>
              <a:tabLst>
                <a:tab pos="457200" algn="l"/>
              </a:tabLst>
            </a:pPr>
            <a:r>
              <a:rPr lang="en-US" sz="2600" b="1" dirty="0">
                <a:solidFill>
                  <a:schemeClr val="accent1"/>
                </a:solidFill>
                <a:ea typeface="Tahoma" pitchFamily="34" charset="0"/>
                <a:cs typeface="Tahoma" pitchFamily="34" charset="0"/>
              </a:rPr>
              <a:t>5. </a:t>
            </a:r>
            <a:r>
              <a:rPr lang="en-US" sz="2600" b="1" dirty="0" smtClean="0">
                <a:solidFill>
                  <a:schemeClr val="accent1"/>
                </a:solidFill>
                <a:ea typeface="Tahoma" pitchFamily="34" charset="0"/>
                <a:cs typeface="Tahoma" pitchFamily="34" charset="0"/>
              </a:rPr>
              <a:t>	Get </a:t>
            </a:r>
            <a:r>
              <a:rPr lang="en-US" sz="2600" b="1" dirty="0">
                <a:solidFill>
                  <a:schemeClr val="accent1"/>
                </a:solidFill>
                <a:ea typeface="Tahoma" pitchFamily="34" charset="0"/>
                <a:cs typeface="Tahoma" pitchFamily="34" charset="0"/>
              </a:rPr>
              <a:t>local ownership of the plan -  commitment </a:t>
            </a:r>
            <a:r>
              <a:rPr lang="en-US" sz="2600" b="1" dirty="0" smtClean="0">
                <a:solidFill>
                  <a:schemeClr val="accent1"/>
                </a:solidFill>
                <a:ea typeface="Tahoma" pitchFamily="34" charset="0"/>
                <a:cs typeface="Tahoma" pitchFamily="34" charset="0"/>
              </a:rPr>
              <a:t>	to implement it</a:t>
            </a:r>
            <a:endParaRPr lang="en-US" sz="2600" b="1" dirty="0">
              <a:solidFill>
                <a:schemeClr val="accent1"/>
              </a:solidFill>
              <a:ea typeface="Tahoma" pitchFamily="34" charset="0"/>
              <a:cs typeface="Tahoma" pitchFamily="34" charset="0"/>
            </a:endParaRPr>
          </a:p>
        </p:txBody>
      </p:sp>
      <p:sp>
        <p:nvSpPr>
          <p:cNvPr id="8"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9"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bwMode="auto">
          <a:xfrm>
            <a:off x="460717" y="2438400"/>
            <a:ext cx="7162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marL="0" indent="-509588">
              <a:buFontTx/>
              <a:buNone/>
            </a:pPr>
            <a:r>
              <a:rPr lang="en-US" sz="2600" b="1" dirty="0" smtClean="0">
                <a:solidFill>
                  <a:schemeClr val="accent1"/>
                </a:solidFill>
                <a:ea typeface="Tahoma" pitchFamily="34" charset="0"/>
                <a:cs typeface="Tahoma" pitchFamily="34" charset="0"/>
              </a:rPr>
              <a:t>Lessons</a:t>
            </a:r>
            <a:r>
              <a:rPr lang="en-US" sz="2600" b="1" dirty="0">
                <a:solidFill>
                  <a:schemeClr val="accent1"/>
                </a:solidFill>
                <a:ea typeface="Tahoma" pitchFamily="34" charset="0"/>
                <a:cs typeface="Tahoma" pitchFamily="34" charset="0"/>
              </a:rPr>
              <a:t> </a:t>
            </a:r>
            <a:r>
              <a:rPr lang="en-US" sz="2600" b="1" dirty="0" smtClean="0">
                <a:solidFill>
                  <a:schemeClr val="accent1"/>
                </a:solidFill>
                <a:ea typeface="Tahoma" pitchFamily="34" charset="0"/>
                <a:cs typeface="Tahoma" pitchFamily="34" charset="0"/>
              </a:rPr>
              <a:t>Learned</a:t>
            </a:r>
            <a:endParaRPr lang="en-US" sz="2600" b="1" dirty="0">
              <a:solidFill>
                <a:schemeClr val="accent1"/>
              </a:solidFill>
              <a:ea typeface="Tahoma" pitchFamily="34" charset="0"/>
              <a:cs typeface="Tahoma" pitchFamily="34" charset="0"/>
            </a:endParaRPr>
          </a:p>
        </p:txBody>
      </p:sp>
      <p:sp>
        <p:nvSpPr>
          <p:cNvPr id="5" name="Rectangle 4"/>
          <p:cNvSpPr/>
          <p:nvPr/>
        </p:nvSpPr>
        <p:spPr>
          <a:xfrm>
            <a:off x="460717" y="2977662"/>
            <a:ext cx="5194495" cy="3647152"/>
          </a:xfrm>
          <a:prstGeom prst="rect">
            <a:avLst/>
          </a:prstGeom>
        </p:spPr>
        <p:txBody>
          <a:bodyPr wrap="square">
            <a:spAutoFit/>
          </a:bodyPr>
          <a:lstStyle/>
          <a:p>
            <a:pPr marL="342900" indent="-342900">
              <a:buFont typeface="+mj-lt"/>
              <a:buAutoNum type="arabicPeriod"/>
            </a:pPr>
            <a:r>
              <a:rPr lang="en-US" sz="2200" dirty="0">
                <a:solidFill>
                  <a:schemeClr val="accent2"/>
                </a:solidFill>
                <a:latin typeface="+mn-lt"/>
              </a:rPr>
              <a:t>Fluid Process, need to be flexible</a:t>
            </a:r>
            <a:endParaRPr lang="en-US" sz="2200" i="1" dirty="0">
              <a:solidFill>
                <a:schemeClr val="accent2"/>
              </a:solidFill>
              <a:latin typeface="+mn-lt"/>
            </a:endParaRPr>
          </a:p>
          <a:p>
            <a:pPr marL="342900" indent="-342900">
              <a:buFontTx/>
              <a:buAutoNum type="arabicPeriod"/>
            </a:pPr>
            <a:r>
              <a:rPr lang="en-US" sz="2200" dirty="0">
                <a:solidFill>
                  <a:schemeClr val="accent2"/>
                </a:solidFill>
                <a:latin typeface="+mn-lt"/>
              </a:rPr>
              <a:t>Tension between the Scope of Work and a Plan that creates its focus</a:t>
            </a:r>
          </a:p>
          <a:p>
            <a:pPr marL="342900" indent="-342900">
              <a:buFontTx/>
              <a:buAutoNum type="arabicPeriod"/>
            </a:pPr>
            <a:r>
              <a:rPr lang="en-US" sz="2200" dirty="0">
                <a:solidFill>
                  <a:schemeClr val="accent2"/>
                </a:solidFill>
                <a:latin typeface="+mn-lt"/>
              </a:rPr>
              <a:t>Staff being uncomfortable with unknowns; lost without a template</a:t>
            </a:r>
            <a:endParaRPr lang="en-US" sz="2200" i="1" dirty="0">
              <a:solidFill>
                <a:schemeClr val="accent2"/>
              </a:solidFill>
              <a:latin typeface="+mn-lt"/>
            </a:endParaRPr>
          </a:p>
          <a:p>
            <a:pPr marL="342900" indent="-342900">
              <a:buFontTx/>
              <a:buAutoNum type="arabicPeriod"/>
            </a:pPr>
            <a:r>
              <a:rPr lang="en-US" sz="2200" dirty="0">
                <a:solidFill>
                  <a:schemeClr val="accent2"/>
                </a:solidFill>
                <a:latin typeface="+mn-lt"/>
              </a:rPr>
              <a:t>Need buy-in on the Process</a:t>
            </a:r>
          </a:p>
          <a:p>
            <a:pPr marL="342900" indent="-342900">
              <a:buFontTx/>
              <a:buAutoNum type="arabicPeriod"/>
            </a:pPr>
            <a:r>
              <a:rPr lang="en-US" sz="2200" dirty="0">
                <a:solidFill>
                  <a:schemeClr val="accent2"/>
                </a:solidFill>
                <a:latin typeface="+mn-lt"/>
              </a:rPr>
              <a:t>Consider a new way of creating a Comprehensive Plan</a:t>
            </a:r>
            <a:endParaRPr lang="en-US" sz="2200" i="1" dirty="0">
              <a:solidFill>
                <a:schemeClr val="accent2"/>
              </a:solidFill>
              <a:latin typeface="+mn-lt"/>
            </a:endParaRPr>
          </a:p>
          <a:p>
            <a:pPr marL="342900" indent="-342900">
              <a:buFontTx/>
              <a:buAutoNum type="arabicPeriod"/>
            </a:pPr>
            <a:r>
              <a:rPr lang="en-US" sz="2200" dirty="0">
                <a:solidFill>
                  <a:schemeClr val="accent2"/>
                </a:solidFill>
                <a:latin typeface="+mn-lt"/>
              </a:rPr>
              <a:t>Managing Expectations – how much is enough detail for a Tier I strategy?</a:t>
            </a:r>
          </a:p>
          <a:p>
            <a:endParaRPr lang="en-US" sz="1100" dirty="0"/>
          </a:p>
        </p:txBody>
      </p:sp>
      <p:sp>
        <p:nvSpPr>
          <p:cNvPr id="2" name="Rectangle 1"/>
          <p:cNvSpPr/>
          <p:nvPr/>
        </p:nvSpPr>
        <p:spPr>
          <a:xfrm>
            <a:off x="5908431" y="3089089"/>
            <a:ext cx="2722097" cy="212365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457200" anchor="ctr" anchorCtr="0">
            <a:spAutoFit/>
          </a:bodyPr>
          <a:lstStyle/>
          <a:p>
            <a:r>
              <a:rPr lang="en-US" b="1" i="1" dirty="0">
                <a:solidFill>
                  <a:schemeClr val="bg1"/>
                </a:solidFill>
              </a:rPr>
              <a:t>“It is good to have an end to journey towards; but it is the journey that matters in the end”</a:t>
            </a:r>
          </a:p>
        </p:txBody>
      </p:sp>
      <p:sp>
        <p:nvSpPr>
          <p:cNvPr id="7" name="Title 4"/>
          <p:cNvSpPr>
            <a:spLocks noGrp="1"/>
          </p:cNvSpPr>
          <p:nvPr>
            <p:ph type="title"/>
          </p:nvPr>
        </p:nvSpPr>
        <p:spPr>
          <a:xfrm>
            <a:off x="1554480" y="1143000"/>
            <a:ext cx="7132319" cy="1042416"/>
          </a:xfrm>
          <a:solidFill>
            <a:schemeClr val="bg2">
              <a:lumMod val="40000"/>
              <a:lumOff val="60000"/>
            </a:schemeClr>
          </a:solidFill>
          <a:ln w="19050">
            <a:solidFill>
              <a:schemeClr val="bg2"/>
            </a:solid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rPr>
              <a:t> 5 keys for an implementable plan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ahoma" pitchFamily="34" charset="0"/>
              <a:cs typeface="Tahoma" pitchFamily="34" charset="0"/>
            </a:endParaRPr>
          </a:p>
        </p:txBody>
      </p:sp>
      <p:pic>
        <p:nvPicPr>
          <p:cNvPr id="8" name="Picture 2" descr="C:\Users\jim pashek\Desktop\Light bul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38574"/>
            <a:ext cx="1603717" cy="10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92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947057"/>
            <a:ext cx="8229600" cy="1269609"/>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4 things we hope you will take home with you from this session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3" name="Content Placeholder 2"/>
          <p:cNvSpPr>
            <a:spLocks noGrp="1"/>
          </p:cNvSpPr>
          <p:nvPr>
            <p:ph idx="1"/>
          </p:nvPr>
        </p:nvSpPr>
        <p:spPr>
          <a:xfrm>
            <a:off x="457200" y="2539218"/>
            <a:ext cx="8229600" cy="4035318"/>
          </a:xfrm>
        </p:spPr>
        <p:txBody>
          <a:bodyPr>
            <a:normAutofit/>
          </a:bodyPr>
          <a:lstStyle/>
          <a:p>
            <a:pPr marL="457200" lvl="1" indent="-457200">
              <a:buClr>
                <a:schemeClr val="accent1"/>
              </a:buClr>
              <a:buFont typeface="+mj-lt"/>
              <a:buAutoNum type="arabicPeriod"/>
              <a:tabLst>
                <a:tab pos="457200" algn="l"/>
              </a:tabLst>
            </a:pPr>
            <a:r>
              <a:rPr lang="en-US" sz="2400" dirty="0" smtClean="0">
                <a:solidFill>
                  <a:schemeClr val="accent1"/>
                </a:solidFill>
                <a:ea typeface="Tahoma" pitchFamily="34" charset="0"/>
                <a:cs typeface="Tahoma" pitchFamily="34" charset="0"/>
              </a:rPr>
              <a:t>Planners </a:t>
            </a:r>
            <a:r>
              <a:rPr lang="en-US" sz="2400" dirty="0">
                <a:solidFill>
                  <a:schemeClr val="accent1"/>
                </a:solidFill>
                <a:ea typeface="Tahoma" pitchFamily="34" charset="0"/>
                <a:cs typeface="Tahoma" pitchFamily="34" charset="0"/>
              </a:rPr>
              <a:t>should think differently about a </a:t>
            </a:r>
            <a:r>
              <a:rPr lang="en-US" sz="2400" dirty="0" smtClean="0">
                <a:solidFill>
                  <a:schemeClr val="accent1"/>
                </a:solidFill>
                <a:ea typeface="Tahoma" pitchFamily="34" charset="0"/>
                <a:cs typeface="Tahoma" pitchFamily="34" charset="0"/>
              </a:rPr>
              <a:t>comprehensive plan</a:t>
            </a:r>
            <a:endParaRPr lang="en-US" sz="2400" i="1" dirty="0" smtClean="0">
              <a:solidFill>
                <a:schemeClr val="accent1"/>
              </a:solidFill>
              <a:ea typeface="Tahoma" pitchFamily="34" charset="0"/>
              <a:cs typeface="Tahoma" pitchFamily="34" charset="0"/>
            </a:endParaRPr>
          </a:p>
          <a:p>
            <a:pPr marL="457200" lvl="1" indent="-457200">
              <a:buClr>
                <a:schemeClr val="accent1"/>
              </a:buClr>
              <a:buFont typeface="+mj-lt"/>
              <a:buAutoNum type="arabicPeriod"/>
              <a:tabLst>
                <a:tab pos="457200" algn="l"/>
              </a:tabLst>
            </a:pPr>
            <a:r>
              <a:rPr lang="en-US" sz="2400" dirty="0" smtClean="0">
                <a:solidFill>
                  <a:schemeClr val="accent1"/>
                </a:solidFill>
                <a:ea typeface="Tahoma" pitchFamily="34" charset="0"/>
                <a:cs typeface="Tahoma" pitchFamily="34" charset="0"/>
              </a:rPr>
              <a:t>The </a:t>
            </a:r>
            <a:r>
              <a:rPr lang="en-US" sz="2400" dirty="0">
                <a:solidFill>
                  <a:schemeClr val="accent1"/>
                </a:solidFill>
                <a:ea typeface="Tahoma" pitchFamily="34" charset="0"/>
                <a:cs typeface="Tahoma" pitchFamily="34" charset="0"/>
              </a:rPr>
              <a:t>content and organization of a plan </a:t>
            </a:r>
            <a:r>
              <a:rPr lang="en-US" sz="2400" dirty="0" smtClean="0">
                <a:solidFill>
                  <a:schemeClr val="accent1"/>
                </a:solidFill>
                <a:ea typeface="Tahoma" pitchFamily="34" charset="0"/>
                <a:cs typeface="Tahoma" pitchFamily="34" charset="0"/>
              </a:rPr>
              <a:t>matters, and </a:t>
            </a:r>
            <a:r>
              <a:rPr lang="en-US" sz="2400" dirty="0">
                <a:solidFill>
                  <a:schemeClr val="accent1"/>
                </a:solidFill>
                <a:ea typeface="Tahoma" pitchFamily="34" charset="0"/>
                <a:cs typeface="Tahoma" pitchFamily="34" charset="0"/>
              </a:rPr>
              <a:t>should </a:t>
            </a:r>
            <a:r>
              <a:rPr lang="en-US" sz="2400" dirty="0" smtClean="0">
                <a:solidFill>
                  <a:schemeClr val="accent1"/>
                </a:solidFill>
                <a:ea typeface="Tahoma" pitchFamily="34" charset="0"/>
                <a:cs typeface="Tahoma" pitchFamily="34" charset="0"/>
              </a:rPr>
              <a:t>not follow </a:t>
            </a:r>
            <a:r>
              <a:rPr lang="en-US" sz="2400" dirty="0">
                <a:solidFill>
                  <a:schemeClr val="accent1"/>
                </a:solidFill>
                <a:ea typeface="Tahoma" pitchFamily="34" charset="0"/>
                <a:cs typeface="Tahoma" pitchFamily="34" charset="0"/>
              </a:rPr>
              <a:t>the old “</a:t>
            </a:r>
            <a:r>
              <a:rPr lang="en-US" sz="2400" dirty="0" smtClean="0">
                <a:solidFill>
                  <a:schemeClr val="accent1"/>
                </a:solidFill>
                <a:ea typeface="Tahoma" pitchFamily="34" charset="0"/>
                <a:cs typeface="Tahoma" pitchFamily="34" charset="0"/>
              </a:rPr>
              <a:t>template”</a:t>
            </a:r>
            <a:endParaRPr lang="en-US" sz="2400" dirty="0">
              <a:solidFill>
                <a:schemeClr val="accent1"/>
              </a:solidFill>
              <a:ea typeface="Tahoma" pitchFamily="34" charset="0"/>
              <a:cs typeface="Tahoma" pitchFamily="34" charset="0"/>
            </a:endParaRPr>
          </a:p>
          <a:p>
            <a:pPr marL="457200" lvl="1" indent="-457200">
              <a:buClr>
                <a:schemeClr val="accent1"/>
              </a:buClr>
              <a:buFont typeface="+mj-lt"/>
              <a:buAutoNum type="arabicPeriod"/>
              <a:tabLst>
                <a:tab pos="457200" algn="l"/>
              </a:tabLst>
            </a:pPr>
            <a:r>
              <a:rPr lang="en-US" sz="2400" dirty="0">
                <a:solidFill>
                  <a:schemeClr val="accent1"/>
                </a:solidFill>
                <a:ea typeface="Tahoma" pitchFamily="34" charset="0"/>
                <a:cs typeface="Tahoma" pitchFamily="34" charset="0"/>
              </a:rPr>
              <a:t>A plan should not be considered complete until </a:t>
            </a:r>
            <a:r>
              <a:rPr lang="en-US" sz="2400" dirty="0" smtClean="0">
                <a:solidFill>
                  <a:schemeClr val="accent1"/>
                </a:solidFill>
                <a:ea typeface="Tahoma" pitchFamily="34" charset="0"/>
                <a:cs typeface="Tahoma" pitchFamily="34" charset="0"/>
              </a:rPr>
              <a:t>capacity </a:t>
            </a:r>
            <a:r>
              <a:rPr lang="en-US" sz="2400" dirty="0">
                <a:solidFill>
                  <a:schemeClr val="accent1"/>
                </a:solidFill>
                <a:ea typeface="Tahoma" pitchFamily="34" charset="0"/>
                <a:cs typeface="Tahoma" pitchFamily="34" charset="0"/>
              </a:rPr>
              <a:t>to </a:t>
            </a:r>
            <a:r>
              <a:rPr lang="en-US" sz="2400" dirty="0" smtClean="0">
                <a:solidFill>
                  <a:schemeClr val="accent1"/>
                </a:solidFill>
                <a:ea typeface="Tahoma" pitchFamily="34" charset="0"/>
                <a:cs typeface="Tahoma" pitchFamily="34" charset="0"/>
              </a:rPr>
              <a:t>implement </a:t>
            </a:r>
            <a:r>
              <a:rPr lang="en-US" sz="2400" dirty="0">
                <a:solidFill>
                  <a:schemeClr val="accent1"/>
                </a:solidFill>
                <a:ea typeface="Tahoma" pitchFamily="34" charset="0"/>
                <a:cs typeface="Tahoma" pitchFamily="34" charset="0"/>
              </a:rPr>
              <a:t>it is in place</a:t>
            </a:r>
            <a:endParaRPr lang="en-US" sz="2400" i="1" dirty="0">
              <a:solidFill>
                <a:schemeClr val="accent1"/>
              </a:solidFill>
              <a:ea typeface="Tahoma" pitchFamily="34" charset="0"/>
              <a:cs typeface="Tahoma" pitchFamily="34" charset="0"/>
            </a:endParaRPr>
          </a:p>
          <a:p>
            <a:pPr marL="457200" lvl="1" indent="-457200">
              <a:buClr>
                <a:schemeClr val="accent1"/>
              </a:buClr>
              <a:buFont typeface="+mj-lt"/>
              <a:buAutoNum type="arabicPeriod"/>
              <a:tabLst>
                <a:tab pos="457200" algn="l"/>
              </a:tabLst>
            </a:pPr>
            <a:r>
              <a:rPr lang="en-US" sz="2400" dirty="0">
                <a:solidFill>
                  <a:schemeClr val="accent1"/>
                </a:solidFill>
                <a:ea typeface="Tahoma" pitchFamily="34" charset="0"/>
                <a:cs typeface="Tahoma" pitchFamily="34" charset="0"/>
              </a:rPr>
              <a:t>A plan should </a:t>
            </a:r>
            <a:r>
              <a:rPr lang="en-US" sz="2400" dirty="0" smtClean="0">
                <a:solidFill>
                  <a:schemeClr val="accent1"/>
                </a:solidFill>
                <a:ea typeface="Tahoma" pitchFamily="34" charset="0"/>
                <a:cs typeface="Tahoma" pitchFamily="34" charset="0"/>
              </a:rPr>
              <a:t>become part of the daily conversations by elected officials and staff</a:t>
            </a:r>
            <a:endParaRPr lang="en-US" sz="2400" dirty="0">
              <a:solidFill>
                <a:schemeClr val="accent1"/>
              </a:solidFill>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43000"/>
            <a:ext cx="8229600" cy="914400"/>
          </a:xfrm>
          <a:prstGeom prst="rect">
            <a:avLst/>
          </a:prstGeom>
          <a:solidFill>
            <a:schemeClr val="bg2">
              <a:lumMod val="40000"/>
              <a:lumOff val="60000"/>
            </a:schemeClr>
          </a:solidFill>
          <a:ln w="19050" cap="flat" cmpd="sng" algn="ctr">
            <a:solidFill>
              <a:schemeClr val="bg2"/>
            </a:solidFill>
            <a:prstDash val="solid"/>
          </a:ln>
        </p:spPr>
        <p:style>
          <a:lnRef idx="3">
            <a:schemeClr val="lt1"/>
          </a:lnRef>
          <a:fillRef idx="1">
            <a:schemeClr val="accent1"/>
          </a:fillRef>
          <a:effectRef idx="1">
            <a:schemeClr val="accent1"/>
          </a:effectRef>
          <a:fontRef idx="minor">
            <a:schemeClr val="lt1"/>
          </a:fontRef>
        </p:style>
        <p:txBody>
          <a:bodyPr vert="horz"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ahoma" pitchFamily="34" charset="0"/>
              </a:rPr>
              <a:t>Questions???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100812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71" y="2433710"/>
            <a:ext cx="8940799" cy="4140825"/>
          </a:xfrm>
        </p:spPr>
        <p:txBody>
          <a:bodyPr>
            <a:normAutofit fontScale="85000" lnSpcReduction="20000"/>
          </a:bodyPr>
          <a:lstStyle/>
          <a:p>
            <a:pPr>
              <a:buNone/>
            </a:pPr>
            <a:r>
              <a:rPr lang="en-US" sz="2600" b="1" dirty="0">
                <a:solidFill>
                  <a:schemeClr val="accent1"/>
                </a:solidFill>
              </a:rPr>
              <a:t>Heidelberg-Carnegie-Scott </a:t>
            </a:r>
            <a:r>
              <a:rPr lang="en-US" sz="2600" b="1" dirty="0" smtClean="0">
                <a:solidFill>
                  <a:schemeClr val="accent1"/>
                </a:solidFill>
              </a:rPr>
              <a:t>Multi-municipal </a:t>
            </a:r>
            <a:r>
              <a:rPr lang="en-US" sz="2600" b="1" dirty="0">
                <a:solidFill>
                  <a:schemeClr val="accent1"/>
                </a:solidFill>
              </a:rPr>
              <a:t>Comprehensive Plan</a:t>
            </a:r>
          </a:p>
          <a:p>
            <a:pPr>
              <a:buClr>
                <a:schemeClr val="accent2"/>
              </a:buClr>
            </a:pPr>
            <a:r>
              <a:rPr lang="en-US" u="sng" dirty="0">
                <a:solidFill>
                  <a:schemeClr val="accent2"/>
                </a:solidFill>
                <a:hlinkClick r:id="rId2"/>
              </a:rPr>
              <a:t>http://heidelbergpa.tripod.com/sitebuildercontent/sitebuilderfiles/compplan.pdf</a:t>
            </a:r>
            <a:endParaRPr lang="en-US" dirty="0">
              <a:solidFill>
                <a:schemeClr val="accent2"/>
              </a:solidFill>
            </a:endParaRPr>
          </a:p>
          <a:p>
            <a:pPr>
              <a:buNone/>
            </a:pPr>
            <a:endParaRPr lang="en-US" sz="1800" dirty="0"/>
          </a:p>
          <a:p>
            <a:pPr>
              <a:buNone/>
            </a:pPr>
            <a:r>
              <a:rPr lang="en-US" sz="2600" b="1" dirty="0">
                <a:solidFill>
                  <a:schemeClr val="accent1"/>
                </a:solidFill>
              </a:rPr>
              <a:t>Zelienople-Harmony Joint Comprehensive Plan</a:t>
            </a:r>
          </a:p>
          <a:p>
            <a:pPr>
              <a:buClr>
                <a:schemeClr val="accent2"/>
              </a:buClr>
            </a:pPr>
            <a:r>
              <a:rPr lang="en-US" u="sng" dirty="0">
                <a:solidFill>
                  <a:schemeClr val="accent2"/>
                </a:solidFill>
                <a:hlinkClick r:id="rId3"/>
              </a:rPr>
              <a:t>http://</a:t>
            </a:r>
            <a:r>
              <a:rPr lang="en-US" u="sng" dirty="0" smtClean="0">
                <a:solidFill>
                  <a:schemeClr val="accent2"/>
                </a:solidFill>
                <a:hlinkClick r:id="rId3"/>
              </a:rPr>
              <a:t>zelieboro.org/Zelienople-Harmony-Joint%20Comprehensive%20Plan.pdf</a:t>
            </a:r>
            <a:endParaRPr lang="en-US" u="sng" dirty="0">
              <a:solidFill>
                <a:schemeClr val="accent2"/>
              </a:solidFill>
            </a:endParaRPr>
          </a:p>
          <a:p>
            <a:pPr>
              <a:buNone/>
            </a:pPr>
            <a:r>
              <a:rPr lang="en-US" sz="1800" dirty="0"/>
              <a:t> </a:t>
            </a:r>
          </a:p>
          <a:p>
            <a:pPr>
              <a:buNone/>
            </a:pPr>
            <a:r>
              <a:rPr lang="en-US" sz="2600" b="1" dirty="0">
                <a:solidFill>
                  <a:schemeClr val="accent1"/>
                </a:solidFill>
              </a:rPr>
              <a:t>Lititz-Warwick Joint Strategic Comprehensive Plan</a:t>
            </a:r>
          </a:p>
          <a:p>
            <a:pPr>
              <a:buClr>
                <a:schemeClr val="accent2"/>
              </a:buClr>
            </a:pPr>
            <a:r>
              <a:rPr lang="en-US" u="sng" dirty="0">
                <a:solidFill>
                  <a:schemeClr val="accent2"/>
                </a:solidFill>
                <a:hlinkClick r:id="rId4"/>
              </a:rPr>
              <a:t>www.warwicktownship.org</a:t>
            </a:r>
            <a:endParaRPr lang="en-US" u="sng" dirty="0">
              <a:solidFill>
                <a:schemeClr val="accent2"/>
              </a:solidFill>
            </a:endParaRPr>
          </a:p>
          <a:p>
            <a:pPr>
              <a:buNone/>
            </a:pPr>
            <a:endParaRPr lang="en-US" sz="1800" dirty="0"/>
          </a:p>
          <a:p>
            <a:pPr>
              <a:buNone/>
            </a:pPr>
            <a:r>
              <a:rPr lang="en-US" sz="2600" b="1" dirty="0">
                <a:solidFill>
                  <a:schemeClr val="accent1"/>
                </a:solidFill>
              </a:rPr>
              <a:t>Mechanicsburg Borough Comprehensive Plan</a:t>
            </a:r>
          </a:p>
          <a:p>
            <a:pPr>
              <a:buClr>
                <a:schemeClr val="accent2"/>
              </a:buClr>
            </a:pPr>
            <a:r>
              <a:rPr lang="en-US" u="sng" dirty="0">
                <a:solidFill>
                  <a:schemeClr val="accent2"/>
                </a:solidFill>
                <a:hlinkClick r:id="rId5"/>
              </a:rPr>
              <a:t>www.mechanicsburgborough.org/codes.html</a:t>
            </a:r>
            <a:endParaRPr lang="en-US" u="sng" dirty="0">
              <a:solidFill>
                <a:schemeClr val="accent2"/>
              </a:solidFill>
            </a:endParaRPr>
          </a:p>
        </p:txBody>
      </p:sp>
      <p:sp>
        <p:nvSpPr>
          <p:cNvPr id="5" name="Title 1"/>
          <p:cNvSpPr txBox="1">
            <a:spLocks/>
          </p:cNvSpPr>
          <p:nvPr/>
        </p:nvSpPr>
        <p:spPr>
          <a:xfrm>
            <a:off x="457200" y="1143000"/>
            <a:ext cx="8229600" cy="914400"/>
          </a:xfrm>
          <a:prstGeom prst="rect">
            <a:avLst/>
          </a:prstGeom>
          <a:solidFill>
            <a:schemeClr val="bg2">
              <a:lumMod val="40000"/>
              <a:lumOff val="60000"/>
            </a:schemeClr>
          </a:solidFill>
          <a:ln w="19050" cap="flat" cmpd="sng" algn="ctr">
            <a:solidFill>
              <a:schemeClr val="bg2"/>
            </a:solidFill>
            <a:prstDash val="solid"/>
          </a:ln>
        </p:spPr>
        <p:style>
          <a:lnRef idx="3">
            <a:schemeClr val="lt1"/>
          </a:lnRef>
          <a:fillRef idx="1">
            <a:schemeClr val="accent1"/>
          </a:fillRef>
          <a:effectRef idx="1">
            <a:schemeClr val="accent1"/>
          </a:effectRef>
          <a:fontRef idx="minor">
            <a:schemeClr val="lt1"/>
          </a:fontRef>
        </p:style>
        <p:txBody>
          <a:bodyPr vert="horz"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ahoma" pitchFamily="34" charset="0"/>
              </a:rPr>
              <a:t>Links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7450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bwMode="auto">
          <a:xfrm>
            <a:off x="340398" y="1508919"/>
            <a:ext cx="8569996" cy="3840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rgbClr val="0A1F62"/>
                </a:solidFill>
                <a:latin typeface="+mn-lt"/>
                <a:ea typeface="+mn-ea"/>
                <a:cs typeface="+mn-cs"/>
              </a:defRPr>
            </a:lvl1pPr>
            <a:lvl2pPr marL="742950" indent="-285750" algn="l" rtl="0" fontAlgn="base">
              <a:spcBef>
                <a:spcPct val="20000"/>
              </a:spcBef>
              <a:spcAft>
                <a:spcPct val="0"/>
              </a:spcAft>
              <a:buChar char="–"/>
              <a:defRPr sz="2000">
                <a:solidFill>
                  <a:srgbClr val="0A1F62"/>
                </a:solidFill>
                <a:latin typeface="+mn-lt"/>
              </a:defRPr>
            </a:lvl2pPr>
            <a:lvl3pPr marL="1143000" indent="-228600" algn="l" rtl="0" fontAlgn="base">
              <a:spcBef>
                <a:spcPct val="20000"/>
              </a:spcBef>
              <a:spcAft>
                <a:spcPct val="0"/>
              </a:spcAft>
              <a:buChar char="•"/>
              <a:defRPr>
                <a:solidFill>
                  <a:srgbClr val="0A1F62"/>
                </a:solidFill>
                <a:latin typeface="+mn-lt"/>
              </a:defRPr>
            </a:lvl3pPr>
            <a:lvl4pPr marL="1600200" indent="-228600" algn="l" rtl="0" fontAlgn="base">
              <a:spcBef>
                <a:spcPct val="20000"/>
              </a:spcBef>
              <a:spcAft>
                <a:spcPct val="0"/>
              </a:spcAft>
              <a:buChar char="–"/>
              <a:defRPr sz="1600">
                <a:solidFill>
                  <a:srgbClr val="0A1F62"/>
                </a:solidFill>
                <a:latin typeface="+mn-lt"/>
              </a:defRPr>
            </a:lvl4pPr>
            <a:lvl5pPr marL="2057400" indent="-228600" algn="l" rtl="0" fontAlgn="base">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a:lstStyle>
          <a:p>
            <a:pPr>
              <a:buClr>
                <a:schemeClr val="tx2"/>
              </a:buClr>
            </a:pPr>
            <a:r>
              <a:rPr lang="en-US" sz="2800" dirty="0">
                <a:solidFill>
                  <a:schemeClr val="tx2"/>
                </a:solidFill>
                <a:latin typeface="+mj-lt"/>
                <a:ea typeface="Tahoma" pitchFamily="34" charset="0"/>
                <a:cs typeface="Tahoma" pitchFamily="34" charset="0"/>
              </a:rPr>
              <a:t>Think differently about planning</a:t>
            </a:r>
          </a:p>
          <a:p>
            <a:endParaRPr lang="en-US" b="1" dirty="0">
              <a:solidFill>
                <a:schemeClr val="tx2"/>
              </a:solidFill>
              <a:latin typeface="Tahoma" pitchFamily="34" charset="0"/>
              <a:ea typeface="Tahoma" pitchFamily="34" charset="0"/>
              <a:cs typeface="Tahoma" pitchFamily="34" charset="0"/>
            </a:endParaRPr>
          </a:p>
          <a:p>
            <a:pPr>
              <a:buClr>
                <a:schemeClr val="tx2"/>
              </a:buClr>
            </a:pPr>
            <a:r>
              <a:rPr lang="en-US" sz="2800" dirty="0">
                <a:solidFill>
                  <a:schemeClr val="tx2"/>
                </a:solidFill>
                <a:latin typeface="+mj-lt"/>
                <a:ea typeface="Tahoma" pitchFamily="34" charset="0"/>
                <a:cs typeface="Tahoma" pitchFamily="34" charset="0"/>
              </a:rPr>
              <a:t>Innovation.  Is it…</a:t>
            </a:r>
          </a:p>
          <a:p>
            <a:pPr lvl="1">
              <a:buClr>
                <a:schemeClr val="tx1"/>
              </a:buClr>
            </a:pPr>
            <a:r>
              <a:rPr lang="en-US" sz="2400" dirty="0">
                <a:solidFill>
                  <a:schemeClr val="tx2"/>
                </a:solidFill>
                <a:ea typeface="Tahoma" pitchFamily="34" charset="0"/>
                <a:cs typeface="Tahoma" pitchFamily="34" charset="0"/>
              </a:rPr>
              <a:t>Doing things better?</a:t>
            </a:r>
          </a:p>
          <a:p>
            <a:pPr lvl="1">
              <a:buClr>
                <a:schemeClr val="tx1"/>
              </a:buClr>
            </a:pPr>
            <a:r>
              <a:rPr lang="en-US" sz="2400" dirty="0">
                <a:solidFill>
                  <a:schemeClr val="tx2"/>
                </a:solidFill>
                <a:ea typeface="Tahoma" pitchFamily="34" charset="0"/>
                <a:cs typeface="Tahoma" pitchFamily="34" charset="0"/>
              </a:rPr>
              <a:t>Doing better things?</a:t>
            </a:r>
          </a:p>
          <a:p>
            <a:endParaRPr lang="en-US" b="1" dirty="0">
              <a:solidFill>
                <a:schemeClr val="tx2"/>
              </a:solidFill>
              <a:latin typeface="Tahoma" pitchFamily="34" charset="0"/>
              <a:ea typeface="Tahoma" pitchFamily="34" charset="0"/>
              <a:cs typeface="Tahoma" pitchFamily="34" charset="0"/>
            </a:endParaRPr>
          </a:p>
          <a:p>
            <a:pPr marL="0" indent="0">
              <a:buNone/>
            </a:pPr>
            <a:endParaRPr lang="en-US" sz="2800" dirty="0">
              <a:solidFill>
                <a:schemeClr val="tx2"/>
              </a:solidFill>
              <a:latin typeface="+mj-lt"/>
              <a:ea typeface="Tahoma" pitchFamily="34" charset="0"/>
              <a:cs typeface="Tahoma" pitchFamily="34" charset="0"/>
            </a:endParaRPr>
          </a:p>
          <a:p>
            <a:pPr marL="0" lvl="1" indent="-228600">
              <a:tabLst>
                <a:tab pos="228600" algn="l"/>
              </a:tabLst>
            </a:pPr>
            <a:endParaRPr lang="en-US" sz="2600" dirty="0">
              <a:solidFill>
                <a:schemeClr val="accent2"/>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8152" y="2484641"/>
            <a:ext cx="4092527" cy="2550291"/>
          </a:xfrm>
          <a:prstGeom prst="rect">
            <a:avLst/>
          </a:prstGeom>
          <a:ln w="19050">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43000"/>
            <a:ext cx="8229600" cy="9144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ahoma" pitchFamily="34" charset="0"/>
              </a:rPr>
              <a:t>State Enabling Acts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5" name="Content Placeholder 4"/>
          <p:cNvSpPr>
            <a:spLocks noGrp="1"/>
          </p:cNvSpPr>
          <p:nvPr>
            <p:ph idx="1"/>
          </p:nvPr>
        </p:nvSpPr>
        <p:spPr>
          <a:xfrm>
            <a:off x="457197" y="2335237"/>
            <a:ext cx="4106257" cy="4253368"/>
          </a:xfrm>
        </p:spPr>
        <p:txBody>
          <a:bodyPr>
            <a:normAutofit/>
          </a:bodyPr>
          <a:lstStyle/>
          <a:p>
            <a:pPr>
              <a:spcBef>
                <a:spcPts val="0"/>
              </a:spcBef>
              <a:spcAft>
                <a:spcPts val="1800"/>
              </a:spcAft>
              <a:buClr>
                <a:schemeClr val="accent1"/>
              </a:buClr>
              <a:buFont typeface="Arial" pitchFamily="34" charset="0"/>
              <a:buChar char="•"/>
            </a:pPr>
            <a:r>
              <a:rPr lang="en-US" dirty="0">
                <a:solidFill>
                  <a:schemeClr val="accent1"/>
                </a:solidFill>
              </a:rPr>
              <a:t>Give communities powers and procedures for planning</a:t>
            </a:r>
          </a:p>
          <a:p>
            <a:pPr>
              <a:spcBef>
                <a:spcPts val="0"/>
              </a:spcBef>
              <a:spcAft>
                <a:spcPts val="1800"/>
              </a:spcAft>
              <a:buClr>
                <a:schemeClr val="accent1"/>
              </a:buClr>
            </a:pPr>
            <a:r>
              <a:rPr lang="en-US" dirty="0" smtClean="0">
                <a:solidFill>
                  <a:schemeClr val="accent1"/>
                </a:solidFill>
              </a:rPr>
              <a:t>Not (typically) a </a:t>
            </a:r>
            <a:r>
              <a:rPr lang="en-US" dirty="0">
                <a:solidFill>
                  <a:schemeClr val="accent1"/>
                </a:solidFill>
              </a:rPr>
              <a:t>template for a comprehensive plan</a:t>
            </a:r>
          </a:p>
        </p:txBody>
      </p:sp>
      <p:pic>
        <p:nvPicPr>
          <p:cNvPr id="7" name="Picture 2" descr="http://ecx.images-amazon.com/images/I/51EAsmR-TnL._SL500_SS500_.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94960" y="1555651"/>
            <a:ext cx="3066757" cy="4622409"/>
          </a:xfrm>
          <a:prstGeom prst="rect">
            <a:avLst/>
          </a:prstGeom>
          <a:noFill/>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8228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389" y="2441002"/>
            <a:ext cx="3466240" cy="3631763"/>
          </a:xfrm>
          <a:prstGeom prst="rect">
            <a:avLst/>
          </a:prstGeom>
          <a:noFill/>
        </p:spPr>
        <p:txBody>
          <a:bodyPr wrap="square" rtlCol="0">
            <a:spAutoFit/>
          </a:bodyPr>
          <a:lstStyle/>
          <a:p>
            <a:pPr marL="228600" indent="-228600">
              <a:buFont typeface="Arial" pitchFamily="34" charset="0"/>
              <a:buChar char="•"/>
            </a:pPr>
            <a:r>
              <a:rPr lang="en-US" sz="2200" dirty="0" smtClean="0">
                <a:solidFill>
                  <a:schemeClr val="accent1"/>
                </a:solidFill>
                <a:latin typeface="+mn-lt"/>
              </a:rPr>
              <a:t>Problems</a:t>
            </a:r>
          </a:p>
          <a:p>
            <a:pPr marL="228600" indent="-228600">
              <a:buFont typeface="Arial" pitchFamily="34" charset="0"/>
              <a:buChar char="•"/>
            </a:pPr>
            <a:r>
              <a:rPr lang="en-US" sz="2200" dirty="0" smtClean="0">
                <a:solidFill>
                  <a:schemeClr val="accent1"/>
                </a:solidFill>
                <a:latin typeface="+mn-lt"/>
              </a:rPr>
              <a:t>Needs</a:t>
            </a:r>
          </a:p>
          <a:p>
            <a:pPr marL="228600" indent="-228600">
              <a:buFont typeface="Arial" pitchFamily="34" charset="0"/>
              <a:buChar char="•"/>
            </a:pPr>
            <a:r>
              <a:rPr lang="en-US" sz="2200" dirty="0" smtClean="0">
                <a:solidFill>
                  <a:schemeClr val="accent1"/>
                </a:solidFill>
                <a:latin typeface="+mn-lt"/>
              </a:rPr>
              <a:t>Opportunities</a:t>
            </a:r>
          </a:p>
          <a:p>
            <a:endParaRPr lang="en-US" sz="4800" dirty="0" smtClean="0">
              <a:solidFill>
                <a:schemeClr val="accent1"/>
              </a:solidFill>
              <a:latin typeface="+mn-lt"/>
            </a:endParaRPr>
          </a:p>
          <a:p>
            <a:endParaRPr lang="en-US" sz="2200" dirty="0" smtClean="0">
              <a:solidFill>
                <a:schemeClr val="accent1"/>
              </a:solidFill>
              <a:latin typeface="+mn-lt"/>
            </a:endParaRPr>
          </a:p>
          <a:p>
            <a:endParaRPr lang="en-US" sz="2200" dirty="0">
              <a:solidFill>
                <a:schemeClr val="accent1"/>
              </a:solidFill>
              <a:latin typeface="+mn-lt"/>
            </a:endParaRPr>
          </a:p>
          <a:p>
            <a:r>
              <a:rPr lang="en-US" sz="2200" dirty="0" smtClean="0">
                <a:solidFill>
                  <a:schemeClr val="accent1"/>
                </a:solidFill>
                <a:latin typeface="+mn-lt"/>
              </a:rPr>
              <a:t>Community is </a:t>
            </a:r>
          </a:p>
          <a:p>
            <a:r>
              <a:rPr lang="en-US" sz="2200" dirty="0" smtClean="0">
                <a:solidFill>
                  <a:schemeClr val="accent1"/>
                </a:solidFill>
                <a:latin typeface="+mn-lt"/>
              </a:rPr>
              <a:t>dissatisfied, restless, </a:t>
            </a:r>
          </a:p>
          <a:p>
            <a:r>
              <a:rPr lang="en-US" sz="2200" dirty="0" smtClean="0">
                <a:solidFill>
                  <a:schemeClr val="accent1"/>
                </a:solidFill>
                <a:latin typeface="+mn-lt"/>
              </a:rPr>
              <a:t>concerned for the future</a:t>
            </a:r>
            <a:endParaRPr lang="en-US" sz="2200" dirty="0">
              <a:solidFill>
                <a:schemeClr val="accent1"/>
              </a:solidFill>
              <a:latin typeface="+mn-lt"/>
            </a:endParaRPr>
          </a:p>
        </p:txBody>
      </p:sp>
      <p:sp>
        <p:nvSpPr>
          <p:cNvPr id="2" name="Title 1"/>
          <p:cNvSpPr>
            <a:spLocks noGrp="1"/>
          </p:cNvSpPr>
          <p:nvPr>
            <p:ph type="title"/>
          </p:nvPr>
        </p:nvSpPr>
        <p:spPr>
          <a:xfrm>
            <a:off x="457200" y="1143000"/>
            <a:ext cx="8229600" cy="9144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Planning is part of a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Tahoma" pitchFamily="34" charset="0"/>
                <a:cs typeface="Tahoma" pitchFamily="34" charset="0"/>
              </a:rPr>
              <a:t>continuum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3" name="Right Arrow 2"/>
          <p:cNvSpPr/>
          <p:nvPr/>
        </p:nvSpPr>
        <p:spPr>
          <a:xfrm>
            <a:off x="572864" y="3525985"/>
            <a:ext cx="7859934" cy="1379841"/>
          </a:xfrm>
          <a:prstGeom prst="rightArrow">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accent1"/>
              </a:solidFill>
            </a:endParaRPr>
          </a:p>
        </p:txBody>
      </p:sp>
      <p:sp>
        <p:nvSpPr>
          <p:cNvPr id="9" name="TextBox 8"/>
          <p:cNvSpPr txBox="1"/>
          <p:nvPr/>
        </p:nvSpPr>
        <p:spPr>
          <a:xfrm>
            <a:off x="1705817" y="3946600"/>
            <a:ext cx="4940885" cy="538609"/>
          </a:xfrm>
          <a:prstGeom prst="rect">
            <a:avLst/>
          </a:prstGeom>
          <a:noFill/>
        </p:spPr>
        <p:txBody>
          <a:bodyPr wrap="square" rtlCol="0">
            <a:spAutoFit/>
          </a:bodyPr>
          <a:lstStyle/>
          <a:p>
            <a:pPr algn="ctr"/>
            <a:r>
              <a:rPr lang="en-US" sz="2900" dirty="0" smtClean="0">
                <a:solidFill>
                  <a:schemeClr val="bg1"/>
                </a:solidFill>
                <a:effectLst>
                  <a:outerShdw blurRad="50800" dist="38100" dir="2700000" algn="tl" rotWithShape="0">
                    <a:prstClr val="black">
                      <a:alpha val="40000"/>
                    </a:prstClr>
                  </a:outerShdw>
                </a:effectLst>
                <a:latin typeface="+mn-lt"/>
              </a:rPr>
              <a:t>Comprehensive Plan</a:t>
            </a:r>
            <a:endParaRPr lang="en-US" sz="2900" dirty="0">
              <a:solidFill>
                <a:schemeClr val="bg1"/>
              </a:solidFill>
              <a:effectLst>
                <a:outerShdw blurRad="50800" dist="38100" dir="2700000" algn="tl" rotWithShape="0">
                  <a:prstClr val="black">
                    <a:alpha val="40000"/>
                  </a:prstClr>
                </a:outerShdw>
              </a:effectLst>
              <a:latin typeface="+mn-lt"/>
            </a:endParaRPr>
          </a:p>
        </p:txBody>
      </p:sp>
      <p:sp>
        <p:nvSpPr>
          <p:cNvPr id="10" name="TextBox 9"/>
          <p:cNvSpPr txBox="1"/>
          <p:nvPr/>
        </p:nvSpPr>
        <p:spPr>
          <a:xfrm>
            <a:off x="4873675" y="2441002"/>
            <a:ext cx="3776837" cy="3908762"/>
          </a:xfrm>
          <a:prstGeom prst="rect">
            <a:avLst/>
          </a:prstGeom>
          <a:noFill/>
        </p:spPr>
        <p:txBody>
          <a:bodyPr wrap="square" rtlCol="0">
            <a:spAutoFit/>
          </a:bodyPr>
          <a:lstStyle/>
          <a:p>
            <a:pPr marL="228600" indent="-228600">
              <a:buFont typeface="Arial" pitchFamily="34" charset="0"/>
              <a:buChar char="•"/>
            </a:pPr>
            <a:r>
              <a:rPr lang="en-US" sz="2200" dirty="0" smtClean="0">
                <a:solidFill>
                  <a:schemeClr val="accent1"/>
                </a:solidFill>
                <a:latin typeface="+mn-lt"/>
              </a:rPr>
              <a:t>Problems getting solved</a:t>
            </a:r>
          </a:p>
          <a:p>
            <a:pPr marL="228600" indent="-228600">
              <a:buFont typeface="Arial" pitchFamily="34" charset="0"/>
              <a:buChar char="•"/>
            </a:pPr>
            <a:r>
              <a:rPr lang="en-US" sz="2200" dirty="0" smtClean="0">
                <a:solidFill>
                  <a:schemeClr val="accent1"/>
                </a:solidFill>
                <a:latin typeface="+mn-lt"/>
              </a:rPr>
              <a:t>Needs being met</a:t>
            </a:r>
          </a:p>
          <a:p>
            <a:pPr marL="228600" indent="-228600">
              <a:buFont typeface="Arial" pitchFamily="34" charset="0"/>
              <a:buChar char="•"/>
            </a:pPr>
            <a:r>
              <a:rPr lang="en-US" sz="2200" dirty="0" smtClean="0">
                <a:solidFill>
                  <a:schemeClr val="accent1"/>
                </a:solidFill>
                <a:latin typeface="+mn-lt"/>
              </a:rPr>
              <a:t>Opportunities pursued</a:t>
            </a:r>
          </a:p>
          <a:p>
            <a:endParaRPr lang="en-US" sz="4400" dirty="0" smtClean="0">
              <a:solidFill>
                <a:schemeClr val="accent1"/>
              </a:solidFill>
              <a:latin typeface="+mn-lt"/>
            </a:endParaRPr>
          </a:p>
          <a:p>
            <a:endParaRPr lang="en-US" sz="2800" dirty="0" smtClean="0">
              <a:solidFill>
                <a:schemeClr val="accent1"/>
              </a:solidFill>
              <a:latin typeface="+mn-lt"/>
            </a:endParaRPr>
          </a:p>
          <a:p>
            <a:endParaRPr lang="en-US" sz="2200" dirty="0" smtClean="0">
              <a:solidFill>
                <a:schemeClr val="accent1"/>
              </a:solidFill>
              <a:latin typeface="+mn-lt"/>
            </a:endParaRPr>
          </a:p>
          <a:p>
            <a:r>
              <a:rPr lang="en-US" sz="2200" dirty="0" smtClean="0">
                <a:solidFill>
                  <a:schemeClr val="accent1"/>
                </a:solidFill>
                <a:latin typeface="+mn-lt"/>
              </a:rPr>
              <a:t>Community is taking action, moving in new directions, making improvements, achieving its vision</a:t>
            </a:r>
            <a:endParaRPr lang="en-US" sz="2200" dirty="0">
              <a:solidFill>
                <a:schemeClr val="accent1"/>
              </a:solidFill>
              <a:latin typeface="+mn-lt"/>
            </a:endParaRPr>
          </a:p>
        </p:txBody>
      </p:sp>
    </p:spTree>
    <p:extLst>
      <p:ext uri="{BB962C8B-B14F-4D97-AF65-F5344CB8AC3E}">
        <p14:creationId xmlns:p14="http://schemas.microsoft.com/office/powerpoint/2010/main" val="2432775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ha_title"/>
          <p:cNvPicPr/>
          <p:nvPr/>
        </p:nvPicPr>
        <p:blipFill>
          <a:blip r:embed="rId2" cstate="screen">
            <a:extLst>
              <a:ext uri="{28A0092B-C50C-407E-A947-70E740481C1C}">
                <a14:useLocalDpi xmlns:a14="http://schemas.microsoft.com/office/drawing/2010/main"/>
              </a:ext>
            </a:extLst>
          </a:blip>
          <a:stretch>
            <a:fillRect/>
          </a:stretch>
        </p:blipFill>
        <p:spPr bwMode="auto">
          <a:xfrm>
            <a:off x="6340373" y="2468209"/>
            <a:ext cx="1851180" cy="2554628"/>
          </a:xfrm>
          <a:prstGeom prst="rect">
            <a:avLst/>
          </a:prstGeom>
          <a:noFill/>
          <a:ln>
            <a:noFill/>
          </a:ln>
        </p:spPr>
      </p:pic>
      <p:sp>
        <p:nvSpPr>
          <p:cNvPr id="5" name="Title 4"/>
          <p:cNvSpPr>
            <a:spLocks noGrp="1"/>
          </p:cNvSpPr>
          <p:nvPr>
            <p:ph type="title"/>
          </p:nvPr>
        </p:nvSpPr>
        <p:spPr>
          <a:xfrm>
            <a:off x="457200" y="1143000"/>
            <a:ext cx="8229600" cy="914400"/>
          </a:xfrm>
          <a:solidFill>
            <a:schemeClr val="bg2">
              <a:lumMod val="40000"/>
              <a:lumOff val="60000"/>
            </a:schemeClr>
          </a:solidFill>
          <a:ln w="19050">
            <a:solidFill>
              <a:schemeClr val="bg2"/>
            </a:solidFill>
          </a:ln>
        </p:spPr>
        <p:style>
          <a:lnRef idx="3">
            <a:schemeClr val="lt1"/>
          </a:lnRef>
          <a:fillRef idx="1">
            <a:schemeClr val="accent1"/>
          </a:fillRef>
          <a:effectRef idx="1">
            <a:schemeClr val="accent1"/>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Bottom 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6" name="Content Placeholder 5"/>
          <p:cNvSpPr>
            <a:spLocks noGrp="1"/>
          </p:cNvSpPr>
          <p:nvPr>
            <p:ph idx="1"/>
          </p:nvPr>
        </p:nvSpPr>
        <p:spPr>
          <a:xfrm>
            <a:off x="464229" y="2354934"/>
            <a:ext cx="5275389" cy="4325112"/>
          </a:xfrm>
        </p:spPr>
        <p:txBody>
          <a:bodyPr>
            <a:normAutofit/>
          </a:bodyPr>
          <a:lstStyle/>
          <a:p>
            <a:pPr>
              <a:buClr>
                <a:schemeClr val="accent1"/>
              </a:buClr>
              <a:buFont typeface="Arial" pitchFamily="34" charset="0"/>
              <a:buChar char="•"/>
            </a:pPr>
            <a:r>
              <a:rPr lang="en-US" dirty="0" smtClean="0">
                <a:solidFill>
                  <a:schemeClr val="accent1"/>
                </a:solidFill>
              </a:rPr>
              <a:t>To create an implementable comprehensive plan, </a:t>
            </a:r>
            <a:r>
              <a:rPr lang="en-US" u="sng" dirty="0" smtClean="0">
                <a:solidFill>
                  <a:schemeClr val="accent1"/>
                </a:solidFill>
              </a:rPr>
              <a:t>implementation</a:t>
            </a:r>
            <a:r>
              <a:rPr lang="en-US" dirty="0" smtClean="0">
                <a:solidFill>
                  <a:schemeClr val="accent1"/>
                </a:solidFill>
              </a:rPr>
              <a:t> </a:t>
            </a:r>
          </a:p>
          <a:p>
            <a:pPr marL="109728" indent="0">
              <a:buClr>
                <a:schemeClr val="accent1"/>
              </a:buClr>
              <a:buNone/>
            </a:pPr>
            <a:r>
              <a:rPr lang="en-US" dirty="0" smtClean="0">
                <a:solidFill>
                  <a:schemeClr val="accent1"/>
                </a:solidFill>
              </a:rPr>
              <a:t>   - not preparation – </a:t>
            </a:r>
          </a:p>
          <a:p>
            <a:pPr marL="109728" indent="0">
              <a:buClr>
                <a:schemeClr val="accent1"/>
              </a:buClr>
              <a:buNone/>
            </a:pPr>
            <a:r>
              <a:rPr lang="en-US" dirty="0">
                <a:solidFill>
                  <a:schemeClr val="accent1"/>
                </a:solidFill>
              </a:rPr>
              <a:t> </a:t>
            </a:r>
            <a:r>
              <a:rPr lang="en-US" dirty="0" smtClean="0">
                <a:solidFill>
                  <a:schemeClr val="accent1"/>
                </a:solidFill>
              </a:rPr>
              <a:t>  of a comprehensive plan</a:t>
            </a:r>
          </a:p>
          <a:p>
            <a:pPr marL="109728" indent="0">
              <a:buClr>
                <a:schemeClr val="accent1"/>
              </a:buClr>
              <a:buNone/>
            </a:pPr>
            <a:r>
              <a:rPr lang="en-US" dirty="0" smtClean="0">
                <a:solidFill>
                  <a:schemeClr val="accent1"/>
                </a:solidFill>
              </a:rPr>
              <a:t>   must be the target, the end.</a:t>
            </a:r>
          </a:p>
          <a:p>
            <a:pPr marL="457200" indent="-457200">
              <a:buClr>
                <a:schemeClr val="accent1"/>
              </a:buClr>
              <a:buFont typeface="Arial" pitchFamily="34" charset="0"/>
              <a:buChar char="•"/>
            </a:pPr>
            <a:endParaRPr lang="en-US" dirty="0" smtClean="0">
              <a:solidFill>
                <a:schemeClr val="accent1"/>
              </a:solidFill>
            </a:endParaRPr>
          </a:p>
          <a:p>
            <a:pPr>
              <a:buClr>
                <a:schemeClr val="accent1"/>
              </a:buClr>
              <a:buFont typeface="Arial" pitchFamily="34" charset="0"/>
              <a:buChar char="•"/>
            </a:pPr>
            <a:r>
              <a:rPr lang="en-US" dirty="0" smtClean="0">
                <a:solidFill>
                  <a:schemeClr val="accent1"/>
                </a:solidFill>
              </a:rPr>
              <a:t>Planners must accept </a:t>
            </a:r>
            <a:r>
              <a:rPr lang="en-US" u="sng" dirty="0" smtClean="0">
                <a:solidFill>
                  <a:schemeClr val="accent1"/>
                </a:solidFill>
              </a:rPr>
              <a:t>accountability</a:t>
            </a:r>
            <a:r>
              <a:rPr lang="en-US" dirty="0" smtClean="0">
                <a:solidFill>
                  <a:schemeClr val="accent1"/>
                </a:solidFill>
              </a:rPr>
              <a:t> for this!</a:t>
            </a:r>
            <a:endParaRPr lang="en-US" dirty="0">
              <a:solidFill>
                <a:schemeClr val="accent1"/>
              </a:solidFill>
            </a:endParaRPr>
          </a:p>
        </p:txBody>
      </p:sp>
    </p:spTree>
    <p:extLst>
      <p:ext uri="{BB962C8B-B14F-4D97-AF65-F5344CB8AC3E}">
        <p14:creationId xmlns:p14="http://schemas.microsoft.com/office/powerpoint/2010/main" val="3307141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ha_title"/>
          <p:cNvPicPr/>
          <p:nvPr/>
        </p:nvPicPr>
        <p:blipFill>
          <a:blip r:embed="rId2" cstate="screen">
            <a:extLst>
              <a:ext uri="{28A0092B-C50C-407E-A947-70E740481C1C}">
                <a14:useLocalDpi xmlns:a14="http://schemas.microsoft.com/office/drawing/2010/main"/>
              </a:ext>
            </a:extLst>
          </a:blip>
          <a:stretch>
            <a:fillRect/>
          </a:stretch>
        </p:blipFill>
        <p:spPr bwMode="auto">
          <a:xfrm>
            <a:off x="6340373" y="2134381"/>
            <a:ext cx="1851180" cy="2554628"/>
          </a:xfrm>
          <a:prstGeom prst="rect">
            <a:avLst/>
          </a:prstGeom>
          <a:noFill/>
          <a:ln>
            <a:noFill/>
          </a:ln>
        </p:spPr>
      </p:pic>
      <p:sp>
        <p:nvSpPr>
          <p:cNvPr id="7" name="Content Placeholder 6"/>
          <p:cNvSpPr>
            <a:spLocks noGrp="1"/>
          </p:cNvSpPr>
          <p:nvPr>
            <p:ph idx="1"/>
          </p:nvPr>
        </p:nvSpPr>
        <p:spPr>
          <a:xfrm>
            <a:off x="436094" y="1475703"/>
            <a:ext cx="5848592" cy="4325112"/>
          </a:xfrm>
        </p:spPr>
        <p:txBody>
          <a:bodyPr>
            <a:normAutofit/>
          </a:bodyPr>
          <a:lstStyle/>
          <a:p>
            <a:pPr>
              <a:buClr>
                <a:schemeClr val="accent1"/>
              </a:buClr>
              <a:buFont typeface="Arial" pitchFamily="34" charset="0"/>
              <a:buChar char="•"/>
            </a:pPr>
            <a:r>
              <a:rPr lang="en-US" b="1" dirty="0">
                <a:solidFill>
                  <a:schemeClr val="accent1"/>
                </a:solidFill>
                <a:cs typeface="Times New Roman" pitchFamily="18" charset="0"/>
              </a:rPr>
              <a:t>Tradition </a:t>
            </a:r>
            <a:r>
              <a:rPr lang="en-US" dirty="0">
                <a:solidFill>
                  <a:schemeClr val="accent1"/>
                </a:solidFill>
                <a:cs typeface="Times New Roman" pitchFamily="18" charset="0"/>
              </a:rPr>
              <a:t>– </a:t>
            </a:r>
            <a:r>
              <a:rPr lang="en-US" u="sng" dirty="0">
                <a:solidFill>
                  <a:schemeClr val="accent1"/>
                </a:solidFill>
                <a:cs typeface="Times New Roman" pitchFamily="18" charset="0"/>
              </a:rPr>
              <a:t>Preparing a comprehensive plan</a:t>
            </a:r>
            <a:r>
              <a:rPr lang="en-US" dirty="0">
                <a:solidFill>
                  <a:schemeClr val="accent1"/>
                </a:solidFill>
                <a:cs typeface="Times New Roman" pitchFamily="18" charset="0"/>
              </a:rPr>
              <a:t> is a worthy goal</a:t>
            </a:r>
            <a:r>
              <a:rPr lang="en-US" dirty="0" smtClean="0">
                <a:solidFill>
                  <a:schemeClr val="accent1"/>
                </a:solidFill>
                <a:cs typeface="Times New Roman" pitchFamily="18" charset="0"/>
              </a:rPr>
              <a:t>.</a:t>
            </a:r>
            <a:endParaRPr lang="en-US" b="1" dirty="0" smtClean="0">
              <a:solidFill>
                <a:schemeClr val="accent1"/>
              </a:solidFill>
              <a:cs typeface="Times New Roman" pitchFamily="18" charset="0"/>
            </a:endParaRPr>
          </a:p>
          <a:p>
            <a:pPr marL="0" indent="0">
              <a:buClr>
                <a:schemeClr val="accent1"/>
              </a:buClr>
              <a:buNone/>
            </a:pPr>
            <a:endParaRPr lang="en-US" dirty="0">
              <a:solidFill>
                <a:schemeClr val="accent1"/>
              </a:solidFill>
              <a:cs typeface="Times New Roman" pitchFamily="18" charset="0"/>
            </a:endParaRPr>
          </a:p>
          <a:p>
            <a:pPr>
              <a:buClr>
                <a:schemeClr val="accent1"/>
              </a:buClr>
              <a:buFont typeface="Arial" pitchFamily="34" charset="0"/>
              <a:buChar char="•"/>
            </a:pPr>
            <a:r>
              <a:rPr lang="en-US" b="1" dirty="0">
                <a:solidFill>
                  <a:schemeClr val="accent1"/>
                </a:solidFill>
                <a:cs typeface="Times New Roman" pitchFamily="18" charset="0"/>
              </a:rPr>
              <a:t>Innovation</a:t>
            </a:r>
            <a:r>
              <a:rPr lang="en-US" dirty="0">
                <a:solidFill>
                  <a:schemeClr val="accent1"/>
                </a:solidFill>
                <a:cs typeface="Times New Roman" pitchFamily="18" charset="0"/>
              </a:rPr>
              <a:t> – </a:t>
            </a:r>
            <a:r>
              <a:rPr lang="en-US" u="sng" dirty="0">
                <a:solidFill>
                  <a:schemeClr val="accent1"/>
                </a:solidFill>
                <a:cs typeface="Times New Roman" pitchFamily="18" charset="0"/>
              </a:rPr>
              <a:t>Improving your community</a:t>
            </a:r>
            <a:r>
              <a:rPr lang="en-US" dirty="0">
                <a:solidFill>
                  <a:schemeClr val="accent1"/>
                </a:solidFill>
                <a:cs typeface="Times New Roman" pitchFamily="18" charset="0"/>
              </a:rPr>
              <a:t> is a worthy goal.  Preparing a comprehensive plan is a means to that goal</a:t>
            </a:r>
            <a:r>
              <a:rPr lang="en-US" dirty="0" smtClean="0">
                <a:solidFill>
                  <a:schemeClr val="accent1"/>
                </a:solidFill>
                <a:cs typeface="Times New Roman" pitchFamily="18" charset="0"/>
              </a:rPr>
              <a:t>.</a:t>
            </a:r>
            <a:endParaRPr lang="en-US" dirty="0">
              <a:solidFill>
                <a:schemeClr val="accent1"/>
              </a:solidFill>
              <a:cs typeface="Times New Roman" pitchFamily="18" charset="0"/>
            </a:endParaRP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rban">
  <a:themeElements>
    <a:clrScheme name="Custom 10">
      <a:dk1>
        <a:sysClr val="windowText" lastClr="000000"/>
      </a:dk1>
      <a:lt1>
        <a:sysClr val="window" lastClr="FFFFFF"/>
      </a:lt1>
      <a:dk2>
        <a:srgbClr val="3D3D49"/>
      </a:dk2>
      <a:lt2>
        <a:srgbClr val="B1CDD3"/>
      </a:lt2>
      <a:accent1>
        <a:srgbClr val="4C5574"/>
      </a:accent1>
      <a:accent2>
        <a:srgbClr val="41617B"/>
      </a:accent2>
      <a:accent3>
        <a:srgbClr val="D2DA7A"/>
      </a:accent3>
      <a:accent4>
        <a:srgbClr val="FADA7A"/>
      </a:accent4>
      <a:accent5>
        <a:srgbClr val="B88472"/>
      </a:accent5>
      <a:accent6>
        <a:srgbClr val="8E736A"/>
      </a:accent6>
      <a:hlink>
        <a:srgbClr val="41617B"/>
      </a:hlink>
      <a:folHlink>
        <a:srgbClr val="6B5680"/>
      </a:folHlink>
    </a:clrScheme>
    <a:fontScheme name="Custom 7">
      <a:majorFont>
        <a:latin typeface="Impact"/>
        <a:ea typeface=""/>
        <a:cs typeface=""/>
      </a:majorFont>
      <a:minorFont>
        <a:latin typeface="AvantGarde Md BT"/>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2816</Words>
  <Application>Microsoft Office PowerPoint</Application>
  <PresentationFormat>On-screen Show (4:3)</PresentationFormat>
  <Paragraphs>381</Paragraphs>
  <Slides>44</Slides>
  <Notes>10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Default Design</vt:lpstr>
      <vt:lpstr>1_Default Design</vt:lpstr>
      <vt:lpstr>2_Default Design</vt:lpstr>
      <vt:lpstr>Urban</vt:lpstr>
      <vt:lpstr>Creating an implementable comprehensive plan</vt:lpstr>
      <vt:lpstr>Session outline:</vt:lpstr>
      <vt:lpstr>PowerPoint Presentation</vt:lpstr>
      <vt:lpstr>PowerPoint Presentation</vt:lpstr>
      <vt:lpstr>PowerPoint Presentation</vt:lpstr>
      <vt:lpstr>State Enabling Acts</vt:lpstr>
      <vt:lpstr>Planning is part of a continuum</vt:lpstr>
      <vt:lpstr>Bottom Line</vt:lpstr>
      <vt:lpstr>PowerPoint Presentation</vt:lpstr>
      <vt:lpstr>PowerPoint Presentation</vt:lpstr>
      <vt:lpstr>What are ten reasons Comprehensive Plans do not get implemented?</vt:lpstr>
      <vt:lpstr>Characteristics of a good plan  </vt:lpstr>
      <vt:lpstr>Ten Questions </vt:lpstr>
      <vt:lpstr>Citizen and stakeholder involvement </vt:lpstr>
      <vt:lpstr>Characteristics of PA APA award winning plans</vt:lpstr>
      <vt:lpstr>PowerPoint Presentation</vt:lpstr>
      <vt:lpstr> 5 keys for an implementable plan</vt:lpstr>
      <vt:lpstr>PowerPoint Presentation</vt:lpstr>
      <vt:lpstr>PowerPoint Presentation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 </vt:lpstr>
      <vt:lpstr> 5 keys for an implementable plan</vt:lpstr>
      <vt:lpstr> 5 keys for an implementable plan</vt:lpstr>
      <vt:lpstr> 5 keys for an implementable plan</vt:lpstr>
      <vt:lpstr> 5 keys for an implementable plan</vt:lpstr>
      <vt:lpstr> 5 keys for an implementable plan</vt:lpstr>
      <vt:lpstr> 5 keys for an implementable plan</vt:lpstr>
      <vt:lpstr>4 things we hope you will take home with you from this session:</vt:lpstr>
      <vt:lpstr>PowerPoint Presentation</vt:lpstr>
      <vt:lpstr>PowerPoint Presentation</vt:lpstr>
    </vt:vector>
  </TitlesOfParts>
  <Company>DCED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asterling</dc:creator>
  <cp:lastModifiedBy>Michelle A. Brummer</cp:lastModifiedBy>
  <cp:revision>152</cp:revision>
  <dcterms:created xsi:type="dcterms:W3CDTF">2005-10-04T15:16:23Z</dcterms:created>
  <dcterms:modified xsi:type="dcterms:W3CDTF">2013-05-14T13:14:07Z</dcterms:modified>
</cp:coreProperties>
</file>